
<file path=[Content_Types].xml><?xml version="1.0" encoding="utf-8"?>
<Types xmlns="http://schemas.openxmlformats.org/package/2006/content-types">
  <Override PartName="/_rels/.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4.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25.xml" ContentType="application/vnd.openxmlformats-officedocument.presentationml.slide+xml"/>
  <Override PartName="/ppt/slides/slide2.xml" ContentType="application/vnd.openxmlformats-officedocument.presentationml.slide+xml"/>
  <Override PartName="/ppt/slides/slide24.xml" ContentType="application/vnd.openxmlformats-officedocument.presentationml.slide+xml"/>
  <Override PartName="/ppt/slides/slide19.xml" ContentType="application/vnd.openxmlformats-officedocument.presentationml.slide+xml"/>
  <Override PartName="/ppt/slides/slide1.xml" ContentType="application/vnd.openxmlformats-officedocument.presentationml.slide+xml"/>
  <Override PartName="/ppt/slides/slide23.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_rels/slide49.xml.rels" ContentType="application/vnd.openxmlformats-package.relationships+xml"/>
  <Override PartName="/ppt/slides/_rels/slide48.xml.rels" ContentType="application/vnd.openxmlformats-package.relationships+xml"/>
  <Override PartName="/ppt/slides/_rels/slide47.xml.rels" ContentType="application/vnd.openxmlformats-package.relationships+xml"/>
  <Override PartName="/ppt/slides/_rels/slide21.xml.rels" ContentType="application/vnd.openxmlformats-package.relationships+xml"/>
  <Override PartName="/ppt/slides/_rels/slide32.xml.rels" ContentType="application/vnd.openxmlformats-package.relationships+xml"/>
  <Override PartName="/ppt/slides/_rels/slide20.xml.rels" ContentType="application/vnd.openxmlformats-package.relationships+xml"/>
  <Override PartName="/ppt/slides/_rels/slide31.xml.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22.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5.xml.rels" ContentType="application/vnd.openxmlformats-package.relationships+xml"/>
  <Override PartName="/ppt/slides/_rels/slide27.xml.rels" ContentType="application/vnd.openxmlformats-package.relationships+xml"/>
  <Override PartName="/ppt/slides/_rels/slide19.xml.rels" ContentType="application/vnd.openxmlformats-package.relationships+xml"/>
  <Override PartName="/ppt/slides/_rels/slide12.xml.rels" ContentType="application/vnd.openxmlformats-package.relationships+xml"/>
  <Override PartName="/ppt/slides/_rels/slide4.xml.rels" ContentType="application/vnd.openxmlformats-package.relationships+xml"/>
  <Override PartName="/ppt/slides/_rels/slide18.xml.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25.xml.rels" ContentType="application/vnd.openxmlformats-package.relationships+xml"/>
  <Override PartName="/ppt/slides/_rels/slide6.xml.rels" ContentType="application/vnd.openxmlformats-package.relationships+xml"/>
  <Override PartName="/ppt/slides/_rels/slide28.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2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24.xml.rels" ContentType="application/vnd.openxmlformats-package.relationships+xml"/>
  <Override PartName="/ppt/slides/_rels/slide9.xml.rels" ContentType="application/vnd.openxmlformats-package.relationships+xml"/>
  <Override PartName="/ppt/slides/_rels/slide17.xml.rels" ContentType="application/vnd.openxmlformats-package.relationships+xml"/>
  <Override PartName="/ppt/slides/_rels/slide29.xml.rels" ContentType="application/vnd.openxmlformats-package.relationships+xml"/>
  <Override PartName="/ppt/slides/_rels/slide10.xml.rels" ContentType="application/vnd.openxmlformats-package.relationships+xml"/>
  <Override PartName="/ppt/slides/_rels/slide26.xml.rels" ContentType="application/vnd.openxmlformats-package.relationships+xml"/>
  <Override PartName="/ppt/slides/_rels/slide30.xml.rels" ContentType="application/vnd.openxmlformats-package.relationships+xml"/>
  <Override PartName="/ppt/slides/_rels/slide33.xml.rels" ContentType="application/vnd.openxmlformats-package.relationships+xml"/>
  <Override PartName="/ppt/slides/_rels/slide44.xml.rels" ContentType="application/vnd.openxmlformats-package.relationships+xml"/>
  <Override PartName="/ppt/slides/_rels/slide34.xml.rels" ContentType="application/vnd.openxmlformats-package.relationships+xml"/>
  <Override PartName="/ppt/slides/_rels/slide45.xml.rels" ContentType="application/vnd.openxmlformats-package.relationships+xml"/>
  <Override PartName="/ppt/slides/_rels/slide35.xml.rels" ContentType="application/vnd.openxmlformats-package.relationships+xml"/>
  <Override PartName="/ppt/slides/_rels/slide36.xml.rels" ContentType="application/vnd.openxmlformats-package.relationships+xml"/>
  <Override PartName="/ppt/slides/_rels/slide37.xml.rels" ContentType="application/vnd.openxmlformats-package.relationships+xml"/>
  <Override PartName="/ppt/slides/_rels/slide38.xml.rels" ContentType="application/vnd.openxmlformats-package.relationships+xml"/>
  <Override PartName="/ppt/slides/_rels/slide39.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_rels/slide43.xml.rels" ContentType="application/vnd.openxmlformats-package.relationships+xml"/>
  <Override PartName="/ppt/slides/_rels/slide46.xml.rels" ContentType="application/vnd.openxmlformats-package.relationships+xml"/>
  <Override PartName="/ppt/slides/slide5.xml" ContentType="application/vnd.openxmlformats-officedocument.presentationml.slide+xml"/>
  <Override PartName="/ppt/slides/slide27.xml" ContentType="application/vnd.openxmlformats-officedocument.presentationml.slide+xml"/>
  <Override PartName="/ppt/slides/slide20.xml" ContentType="application/vnd.openxmlformats-officedocument.presentationml.slide+xml"/>
  <Override PartName="/ppt/slides/slide6.xml" ContentType="application/vnd.openxmlformats-officedocument.presentationml.slide+xml"/>
  <Override PartName="/ppt/slides/slide28.xml" ContentType="application/vnd.openxmlformats-officedocument.presentationml.slide+xml"/>
  <Override PartName="/ppt/slides/slide21.xml" ContentType="application/vnd.openxmlformats-officedocument.presentationml.slide+xml"/>
  <Override PartName="/ppt/slides/slide7.xml" ContentType="application/vnd.openxmlformats-officedocument.presentationml.slide+xml"/>
  <Override PartName="/ppt/slides/slide29.xml" ContentType="application/vnd.openxmlformats-officedocument.presentationml.slide+xml"/>
  <Override PartName="/ppt/slides/slide22.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26.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31.xml.rels" ContentType="application/vnd.openxmlformats-package.relationships+xml"/>
  <Override PartName="/ppt/slideLayouts/_rels/slideLayout20.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presentation.xml" ContentType="application/vnd.openxmlformats-officedocument.presentationml.presentation.main+xml"/>
  <Override PartName="/ppt/slideMasters/slideMaster3.xml" ContentType="application/vnd.openxmlformats-officedocument.presentationml.slideMaster+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42.png" ContentType="image/png"/>
  <Override PartName="/ppt/media/image40.png" ContentType="image/png"/>
  <Override PartName="/ppt/media/image39.png" ContentType="image/png"/>
  <Override PartName="/ppt/media/image36.png" ContentType="image/png"/>
  <Override PartName="/ppt/media/image35.png" ContentType="image/png"/>
  <Override PartName="/ppt/media/image34.png" ContentType="image/png"/>
  <Override PartName="/ppt/media/image33.png" ContentType="image/png"/>
  <Override PartName="/ppt/media/image32.png" ContentType="image/png"/>
  <Override PartName="/ppt/media/image31.png" ContentType="image/png"/>
  <Override PartName="/ppt/media/image30.png" ContentType="image/png"/>
  <Override PartName="/ppt/media/image29.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9.png" ContentType="image/png"/>
  <Override PartName="/ppt/media/image10.png" ContentType="image/png"/>
  <Override PartName="/ppt/media/image23.png" ContentType="image/png"/>
  <Override PartName="/ppt/media/image8.png" ContentType="image/png"/>
  <Override PartName="/ppt/media/image37.png" ContentType="image/png"/>
  <Override PartName="/ppt/media/image2.png" ContentType="image/png"/>
  <Override PartName="/ppt/media/image22.png" ContentType="image/png"/>
  <Override PartName="/ppt/media/image41.png" ContentType="image/png"/>
  <Override PartName="/ppt/media/image1.jpeg" ContentType="image/jpeg"/>
  <Override PartName="/ppt/media/image11.png" ContentType="image/png"/>
  <Override PartName="/ppt/media/image38.png" ContentType="image/png"/>
  <Override PartName="/ppt/media/image4.jpeg" ContentType="image/jpeg"/>
  <Override PartName="/ppt/media/image3.png" ContentType="image/png"/>
  <Override PartName="/ppt/media/image12.png" ContentType="image/png"/>
  <Override PartName="/ppt/media/image13.png" ContentType="image/png"/>
  <Override PartName="/ppt/media/image14.png" ContentType="image/png"/>
  <Override PartName="/ppt/media/image7.jpeg" ContentType="image/jpe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5.png" ContentType="image/png"/>
  <Override PartName="/ppt/media/image20.png" ContentType="image/png"/>
  <Override PartName="/ppt/media/image6.png" ContentType="image/png"/>
  <Override PartName="/ppt/media/image21.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Lst>
  <p:sldSz cx="9144000" cy="51435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5.png>
</file>

<file path=ppt/media/image6.png>
</file>

<file path=ppt/media/image7.jpe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6.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 Id="rId3" Type="http://schemas.openxmlformats.org/officeDocument/2006/relationships/image" Target="../media/image9.png"/>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25" name="PlaceHolder 2"/>
          <p:cNvSpPr>
            <a:spLocks noGrp="1"/>
          </p:cNvSpPr>
          <p:nvPr>
            <p:ph type="body"/>
          </p:nvPr>
        </p:nvSpPr>
        <p:spPr>
          <a:xfrm>
            <a:off x="457200" y="1203480"/>
            <a:ext cx="822924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26" name="PlaceHolder 3"/>
          <p:cNvSpPr>
            <a:spLocks noGrp="1"/>
          </p:cNvSpPr>
          <p:nvPr>
            <p:ph type="body"/>
          </p:nvPr>
        </p:nvSpPr>
        <p:spPr>
          <a:xfrm>
            <a:off x="457200" y="2761920"/>
            <a:ext cx="822924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28" name="PlaceHolder 2"/>
          <p:cNvSpPr>
            <a:spLocks noGrp="1"/>
          </p:cNvSpPr>
          <p:nvPr>
            <p:ph type="body"/>
          </p:nvPr>
        </p:nvSpPr>
        <p:spPr>
          <a:xfrm>
            <a:off x="45720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29" name="PlaceHolder 3"/>
          <p:cNvSpPr>
            <a:spLocks noGrp="1"/>
          </p:cNvSpPr>
          <p:nvPr>
            <p:ph type="body"/>
          </p:nvPr>
        </p:nvSpPr>
        <p:spPr>
          <a:xfrm>
            <a:off x="467424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30" name="PlaceHolder 4"/>
          <p:cNvSpPr>
            <a:spLocks noGrp="1"/>
          </p:cNvSpPr>
          <p:nvPr>
            <p:ph type="body"/>
          </p:nvPr>
        </p:nvSpPr>
        <p:spPr>
          <a:xfrm>
            <a:off x="467424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31" name="PlaceHolder 5"/>
          <p:cNvSpPr>
            <a:spLocks noGrp="1"/>
          </p:cNvSpPr>
          <p:nvPr>
            <p:ph type="body"/>
          </p:nvPr>
        </p:nvSpPr>
        <p:spPr>
          <a:xfrm>
            <a:off x="45720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33" name="PlaceHolder 2"/>
          <p:cNvSpPr>
            <a:spLocks noGrp="1"/>
          </p:cNvSpPr>
          <p:nvPr>
            <p:ph type="body"/>
          </p:nvPr>
        </p:nvSpPr>
        <p:spPr>
          <a:xfrm>
            <a:off x="457200" y="1203480"/>
            <a:ext cx="822924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34" name="PlaceHolder 3"/>
          <p:cNvSpPr>
            <a:spLocks noGrp="1"/>
          </p:cNvSpPr>
          <p:nvPr>
            <p:ph type="body"/>
          </p:nvPr>
        </p:nvSpPr>
        <p:spPr>
          <a:xfrm>
            <a:off x="457200" y="1203480"/>
            <a:ext cx="822924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pic>
        <p:nvPicPr>
          <p:cNvPr id="35" name="" descr=""/>
          <p:cNvPicPr/>
          <p:nvPr/>
        </p:nvPicPr>
        <p:blipFill>
          <a:blip r:embed="rId2"/>
          <a:stretch/>
        </p:blipFill>
        <p:spPr>
          <a:xfrm>
            <a:off x="2702160" y="1203480"/>
            <a:ext cx="3738600" cy="2982960"/>
          </a:xfrm>
          <a:prstGeom prst="rect">
            <a:avLst/>
          </a:prstGeom>
          <a:ln>
            <a:noFill/>
          </a:ln>
        </p:spPr>
      </p:pic>
      <p:pic>
        <p:nvPicPr>
          <p:cNvPr id="36" name="" descr=""/>
          <p:cNvPicPr/>
          <p:nvPr/>
        </p:nvPicPr>
        <p:blipFill>
          <a:blip r:embed="rId3"/>
          <a:stretch/>
        </p:blipFill>
        <p:spPr>
          <a:xfrm>
            <a:off x="2702160" y="1203480"/>
            <a:ext cx="3738600" cy="298296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41"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s-GT"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43" name="PlaceHolder 2"/>
          <p:cNvSpPr>
            <a:spLocks noGrp="1"/>
          </p:cNvSpPr>
          <p:nvPr>
            <p:ph type="body"/>
          </p:nvPr>
        </p:nvSpPr>
        <p:spPr>
          <a:xfrm>
            <a:off x="457200" y="1203480"/>
            <a:ext cx="822924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45" name="PlaceHolder 2"/>
          <p:cNvSpPr>
            <a:spLocks noGrp="1"/>
          </p:cNvSpPr>
          <p:nvPr>
            <p:ph type="body"/>
          </p:nvPr>
        </p:nvSpPr>
        <p:spPr>
          <a:xfrm>
            <a:off x="45720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46" name="PlaceHolder 3"/>
          <p:cNvSpPr>
            <a:spLocks noGrp="1"/>
          </p:cNvSpPr>
          <p:nvPr>
            <p:ph type="body"/>
          </p:nvPr>
        </p:nvSpPr>
        <p:spPr>
          <a:xfrm>
            <a:off x="467424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s-GT"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50" name="PlaceHolder 2"/>
          <p:cNvSpPr>
            <a:spLocks noGrp="1"/>
          </p:cNvSpPr>
          <p:nvPr>
            <p:ph type="body"/>
          </p:nvPr>
        </p:nvSpPr>
        <p:spPr>
          <a:xfrm>
            <a:off x="45720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51" name="PlaceHolder 3"/>
          <p:cNvSpPr>
            <a:spLocks noGrp="1"/>
          </p:cNvSpPr>
          <p:nvPr>
            <p:ph type="body"/>
          </p:nvPr>
        </p:nvSpPr>
        <p:spPr>
          <a:xfrm>
            <a:off x="45720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52" name="PlaceHolder 4"/>
          <p:cNvSpPr>
            <a:spLocks noGrp="1"/>
          </p:cNvSpPr>
          <p:nvPr>
            <p:ph type="body"/>
          </p:nvPr>
        </p:nvSpPr>
        <p:spPr>
          <a:xfrm>
            <a:off x="467424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4"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s-GT"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54" name="PlaceHolder 2"/>
          <p:cNvSpPr>
            <a:spLocks noGrp="1"/>
          </p:cNvSpPr>
          <p:nvPr>
            <p:ph type="body"/>
          </p:nvPr>
        </p:nvSpPr>
        <p:spPr>
          <a:xfrm>
            <a:off x="45720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55" name="PlaceHolder 3"/>
          <p:cNvSpPr>
            <a:spLocks noGrp="1"/>
          </p:cNvSpPr>
          <p:nvPr>
            <p:ph type="body"/>
          </p:nvPr>
        </p:nvSpPr>
        <p:spPr>
          <a:xfrm>
            <a:off x="467424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56" name="PlaceHolder 4"/>
          <p:cNvSpPr>
            <a:spLocks noGrp="1"/>
          </p:cNvSpPr>
          <p:nvPr>
            <p:ph type="body"/>
          </p:nvPr>
        </p:nvSpPr>
        <p:spPr>
          <a:xfrm>
            <a:off x="467424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58" name="PlaceHolder 2"/>
          <p:cNvSpPr>
            <a:spLocks noGrp="1"/>
          </p:cNvSpPr>
          <p:nvPr>
            <p:ph type="body"/>
          </p:nvPr>
        </p:nvSpPr>
        <p:spPr>
          <a:xfrm>
            <a:off x="45720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59" name="PlaceHolder 3"/>
          <p:cNvSpPr>
            <a:spLocks noGrp="1"/>
          </p:cNvSpPr>
          <p:nvPr>
            <p:ph type="body"/>
          </p:nvPr>
        </p:nvSpPr>
        <p:spPr>
          <a:xfrm>
            <a:off x="467424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60" name="PlaceHolder 4"/>
          <p:cNvSpPr>
            <a:spLocks noGrp="1"/>
          </p:cNvSpPr>
          <p:nvPr>
            <p:ph type="body"/>
          </p:nvPr>
        </p:nvSpPr>
        <p:spPr>
          <a:xfrm>
            <a:off x="457200" y="2761920"/>
            <a:ext cx="822924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62" name="PlaceHolder 2"/>
          <p:cNvSpPr>
            <a:spLocks noGrp="1"/>
          </p:cNvSpPr>
          <p:nvPr>
            <p:ph type="body"/>
          </p:nvPr>
        </p:nvSpPr>
        <p:spPr>
          <a:xfrm>
            <a:off x="457200" y="1203480"/>
            <a:ext cx="822924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63" name="PlaceHolder 3"/>
          <p:cNvSpPr>
            <a:spLocks noGrp="1"/>
          </p:cNvSpPr>
          <p:nvPr>
            <p:ph type="body"/>
          </p:nvPr>
        </p:nvSpPr>
        <p:spPr>
          <a:xfrm>
            <a:off x="457200" y="2761920"/>
            <a:ext cx="822924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65" name="PlaceHolder 2"/>
          <p:cNvSpPr>
            <a:spLocks noGrp="1"/>
          </p:cNvSpPr>
          <p:nvPr>
            <p:ph type="body"/>
          </p:nvPr>
        </p:nvSpPr>
        <p:spPr>
          <a:xfrm>
            <a:off x="45720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66" name="PlaceHolder 3"/>
          <p:cNvSpPr>
            <a:spLocks noGrp="1"/>
          </p:cNvSpPr>
          <p:nvPr>
            <p:ph type="body"/>
          </p:nvPr>
        </p:nvSpPr>
        <p:spPr>
          <a:xfrm>
            <a:off x="467424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67" name="PlaceHolder 4"/>
          <p:cNvSpPr>
            <a:spLocks noGrp="1"/>
          </p:cNvSpPr>
          <p:nvPr>
            <p:ph type="body"/>
          </p:nvPr>
        </p:nvSpPr>
        <p:spPr>
          <a:xfrm>
            <a:off x="467424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68" name="PlaceHolder 5"/>
          <p:cNvSpPr>
            <a:spLocks noGrp="1"/>
          </p:cNvSpPr>
          <p:nvPr>
            <p:ph type="body"/>
          </p:nvPr>
        </p:nvSpPr>
        <p:spPr>
          <a:xfrm>
            <a:off x="45720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70" name="PlaceHolder 2"/>
          <p:cNvSpPr>
            <a:spLocks noGrp="1"/>
          </p:cNvSpPr>
          <p:nvPr>
            <p:ph type="body"/>
          </p:nvPr>
        </p:nvSpPr>
        <p:spPr>
          <a:xfrm>
            <a:off x="457200" y="1203480"/>
            <a:ext cx="822924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71" name="PlaceHolder 3"/>
          <p:cNvSpPr>
            <a:spLocks noGrp="1"/>
          </p:cNvSpPr>
          <p:nvPr>
            <p:ph type="body"/>
          </p:nvPr>
        </p:nvSpPr>
        <p:spPr>
          <a:xfrm>
            <a:off x="457200" y="1203480"/>
            <a:ext cx="822924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pic>
        <p:nvPicPr>
          <p:cNvPr id="72" name="" descr=""/>
          <p:cNvPicPr/>
          <p:nvPr/>
        </p:nvPicPr>
        <p:blipFill>
          <a:blip r:embed="rId2"/>
          <a:stretch/>
        </p:blipFill>
        <p:spPr>
          <a:xfrm>
            <a:off x="2702160" y="1203480"/>
            <a:ext cx="3738600" cy="2982960"/>
          </a:xfrm>
          <a:prstGeom prst="rect">
            <a:avLst/>
          </a:prstGeom>
          <a:ln>
            <a:noFill/>
          </a:ln>
        </p:spPr>
      </p:pic>
      <p:pic>
        <p:nvPicPr>
          <p:cNvPr id="73" name="" descr=""/>
          <p:cNvPicPr/>
          <p:nvPr/>
        </p:nvPicPr>
        <p:blipFill>
          <a:blip r:embed="rId3"/>
          <a:stretch/>
        </p:blipFill>
        <p:spPr>
          <a:xfrm>
            <a:off x="2702160" y="1203480"/>
            <a:ext cx="3738600" cy="2982960"/>
          </a:xfrm>
          <a:prstGeom prst="rect">
            <a:avLst/>
          </a:prstGeom>
          <a:ln>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7"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78"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s-GT" sz="3200" spc="-1" strike="noStrike">
              <a:solidFill>
                <a:srgbClr val="000000"/>
              </a:solidFill>
              <a:uFill>
                <a:solidFill>
                  <a:srgbClr val="ffffff"/>
                </a:solidFill>
              </a:u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80" name="PlaceHolder 2"/>
          <p:cNvSpPr>
            <a:spLocks noGrp="1"/>
          </p:cNvSpPr>
          <p:nvPr>
            <p:ph type="body"/>
          </p:nvPr>
        </p:nvSpPr>
        <p:spPr>
          <a:xfrm>
            <a:off x="457200" y="1203480"/>
            <a:ext cx="822924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82" name="PlaceHolder 2"/>
          <p:cNvSpPr>
            <a:spLocks noGrp="1"/>
          </p:cNvSpPr>
          <p:nvPr>
            <p:ph type="body"/>
          </p:nvPr>
        </p:nvSpPr>
        <p:spPr>
          <a:xfrm>
            <a:off x="45720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83" name="PlaceHolder 3"/>
          <p:cNvSpPr>
            <a:spLocks noGrp="1"/>
          </p:cNvSpPr>
          <p:nvPr>
            <p:ph type="body"/>
          </p:nvPr>
        </p:nvSpPr>
        <p:spPr>
          <a:xfrm>
            <a:off x="467424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4"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6" name="PlaceHolder 2"/>
          <p:cNvSpPr>
            <a:spLocks noGrp="1"/>
          </p:cNvSpPr>
          <p:nvPr>
            <p:ph type="body"/>
          </p:nvPr>
        </p:nvSpPr>
        <p:spPr>
          <a:xfrm>
            <a:off x="457200" y="1203480"/>
            <a:ext cx="822924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5"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s-GT" sz="3200" spc="-1" strike="noStrike">
              <a:solidFill>
                <a:srgbClr val="000000"/>
              </a:solidFill>
              <a:uFill>
                <a:solidFill>
                  <a:srgbClr val="ffffff"/>
                </a:solidFill>
              </a:u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87" name="PlaceHolder 2"/>
          <p:cNvSpPr>
            <a:spLocks noGrp="1"/>
          </p:cNvSpPr>
          <p:nvPr>
            <p:ph type="body"/>
          </p:nvPr>
        </p:nvSpPr>
        <p:spPr>
          <a:xfrm>
            <a:off x="45720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88" name="PlaceHolder 3"/>
          <p:cNvSpPr>
            <a:spLocks noGrp="1"/>
          </p:cNvSpPr>
          <p:nvPr>
            <p:ph type="body"/>
          </p:nvPr>
        </p:nvSpPr>
        <p:spPr>
          <a:xfrm>
            <a:off x="45720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89" name="PlaceHolder 4"/>
          <p:cNvSpPr>
            <a:spLocks noGrp="1"/>
          </p:cNvSpPr>
          <p:nvPr>
            <p:ph type="body"/>
          </p:nvPr>
        </p:nvSpPr>
        <p:spPr>
          <a:xfrm>
            <a:off x="467424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91" name="PlaceHolder 2"/>
          <p:cNvSpPr>
            <a:spLocks noGrp="1"/>
          </p:cNvSpPr>
          <p:nvPr>
            <p:ph type="body"/>
          </p:nvPr>
        </p:nvSpPr>
        <p:spPr>
          <a:xfrm>
            <a:off x="45720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92" name="PlaceHolder 3"/>
          <p:cNvSpPr>
            <a:spLocks noGrp="1"/>
          </p:cNvSpPr>
          <p:nvPr>
            <p:ph type="body"/>
          </p:nvPr>
        </p:nvSpPr>
        <p:spPr>
          <a:xfrm>
            <a:off x="467424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93" name="PlaceHolder 4"/>
          <p:cNvSpPr>
            <a:spLocks noGrp="1"/>
          </p:cNvSpPr>
          <p:nvPr>
            <p:ph type="body"/>
          </p:nvPr>
        </p:nvSpPr>
        <p:spPr>
          <a:xfrm>
            <a:off x="467424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95" name="PlaceHolder 2"/>
          <p:cNvSpPr>
            <a:spLocks noGrp="1"/>
          </p:cNvSpPr>
          <p:nvPr>
            <p:ph type="body"/>
          </p:nvPr>
        </p:nvSpPr>
        <p:spPr>
          <a:xfrm>
            <a:off x="45720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96" name="PlaceHolder 3"/>
          <p:cNvSpPr>
            <a:spLocks noGrp="1"/>
          </p:cNvSpPr>
          <p:nvPr>
            <p:ph type="body"/>
          </p:nvPr>
        </p:nvSpPr>
        <p:spPr>
          <a:xfrm>
            <a:off x="467424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97" name="PlaceHolder 4"/>
          <p:cNvSpPr>
            <a:spLocks noGrp="1"/>
          </p:cNvSpPr>
          <p:nvPr>
            <p:ph type="body"/>
          </p:nvPr>
        </p:nvSpPr>
        <p:spPr>
          <a:xfrm>
            <a:off x="457200" y="2761920"/>
            <a:ext cx="822924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99" name="PlaceHolder 2"/>
          <p:cNvSpPr>
            <a:spLocks noGrp="1"/>
          </p:cNvSpPr>
          <p:nvPr>
            <p:ph type="body"/>
          </p:nvPr>
        </p:nvSpPr>
        <p:spPr>
          <a:xfrm>
            <a:off x="457200" y="1203480"/>
            <a:ext cx="822924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100" name="PlaceHolder 3"/>
          <p:cNvSpPr>
            <a:spLocks noGrp="1"/>
          </p:cNvSpPr>
          <p:nvPr>
            <p:ph type="body"/>
          </p:nvPr>
        </p:nvSpPr>
        <p:spPr>
          <a:xfrm>
            <a:off x="457200" y="2761920"/>
            <a:ext cx="822924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102" name="PlaceHolder 2"/>
          <p:cNvSpPr>
            <a:spLocks noGrp="1"/>
          </p:cNvSpPr>
          <p:nvPr>
            <p:ph type="body"/>
          </p:nvPr>
        </p:nvSpPr>
        <p:spPr>
          <a:xfrm>
            <a:off x="45720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103" name="PlaceHolder 3"/>
          <p:cNvSpPr>
            <a:spLocks noGrp="1"/>
          </p:cNvSpPr>
          <p:nvPr>
            <p:ph type="body"/>
          </p:nvPr>
        </p:nvSpPr>
        <p:spPr>
          <a:xfrm>
            <a:off x="467424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104" name="PlaceHolder 4"/>
          <p:cNvSpPr>
            <a:spLocks noGrp="1"/>
          </p:cNvSpPr>
          <p:nvPr>
            <p:ph type="body"/>
          </p:nvPr>
        </p:nvSpPr>
        <p:spPr>
          <a:xfrm>
            <a:off x="467424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105" name="PlaceHolder 5"/>
          <p:cNvSpPr>
            <a:spLocks noGrp="1"/>
          </p:cNvSpPr>
          <p:nvPr>
            <p:ph type="body"/>
          </p:nvPr>
        </p:nvSpPr>
        <p:spPr>
          <a:xfrm>
            <a:off x="45720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107" name="PlaceHolder 2"/>
          <p:cNvSpPr>
            <a:spLocks noGrp="1"/>
          </p:cNvSpPr>
          <p:nvPr>
            <p:ph type="body"/>
          </p:nvPr>
        </p:nvSpPr>
        <p:spPr>
          <a:xfrm>
            <a:off x="457200" y="1203480"/>
            <a:ext cx="822924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108" name="PlaceHolder 3"/>
          <p:cNvSpPr>
            <a:spLocks noGrp="1"/>
          </p:cNvSpPr>
          <p:nvPr>
            <p:ph type="body"/>
          </p:nvPr>
        </p:nvSpPr>
        <p:spPr>
          <a:xfrm>
            <a:off x="457200" y="1203480"/>
            <a:ext cx="822924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pic>
        <p:nvPicPr>
          <p:cNvPr id="109" name="" descr=""/>
          <p:cNvPicPr/>
          <p:nvPr/>
        </p:nvPicPr>
        <p:blipFill>
          <a:blip r:embed="rId2"/>
          <a:stretch/>
        </p:blipFill>
        <p:spPr>
          <a:xfrm>
            <a:off x="2702160" y="1203480"/>
            <a:ext cx="3738600" cy="2982960"/>
          </a:xfrm>
          <a:prstGeom prst="rect">
            <a:avLst/>
          </a:prstGeom>
          <a:ln>
            <a:noFill/>
          </a:ln>
        </p:spPr>
      </p:pic>
      <p:pic>
        <p:nvPicPr>
          <p:cNvPr id="110" name="" descr=""/>
          <p:cNvPicPr/>
          <p:nvPr/>
        </p:nvPicPr>
        <p:blipFill>
          <a:blip r:embed="rId3"/>
          <a:stretch/>
        </p:blipFill>
        <p:spPr>
          <a:xfrm>
            <a:off x="2702160" y="1203480"/>
            <a:ext cx="3738600" cy="2982960"/>
          </a:xfrm>
          <a:prstGeom prst="rect">
            <a:avLst/>
          </a:prstGeom>
          <a:ln>
            <a:noFill/>
          </a:ln>
        </p:spPr>
      </p:pic>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8" name="PlaceHolder 2"/>
          <p:cNvSpPr>
            <a:spLocks noGrp="1"/>
          </p:cNvSpPr>
          <p:nvPr>
            <p:ph type="body"/>
          </p:nvPr>
        </p:nvSpPr>
        <p:spPr>
          <a:xfrm>
            <a:off x="45720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9" name="PlaceHolder 3"/>
          <p:cNvSpPr>
            <a:spLocks noGrp="1"/>
          </p:cNvSpPr>
          <p:nvPr>
            <p:ph type="body"/>
          </p:nvPr>
        </p:nvSpPr>
        <p:spPr>
          <a:xfrm>
            <a:off x="467424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s-GT"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13" name="PlaceHolder 2"/>
          <p:cNvSpPr>
            <a:spLocks noGrp="1"/>
          </p:cNvSpPr>
          <p:nvPr>
            <p:ph type="body"/>
          </p:nvPr>
        </p:nvSpPr>
        <p:spPr>
          <a:xfrm>
            <a:off x="45720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14" name="PlaceHolder 3"/>
          <p:cNvSpPr>
            <a:spLocks noGrp="1"/>
          </p:cNvSpPr>
          <p:nvPr>
            <p:ph type="body"/>
          </p:nvPr>
        </p:nvSpPr>
        <p:spPr>
          <a:xfrm>
            <a:off x="45720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15" name="PlaceHolder 4"/>
          <p:cNvSpPr>
            <a:spLocks noGrp="1"/>
          </p:cNvSpPr>
          <p:nvPr>
            <p:ph type="body"/>
          </p:nvPr>
        </p:nvSpPr>
        <p:spPr>
          <a:xfrm>
            <a:off x="467424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17" name="PlaceHolder 2"/>
          <p:cNvSpPr>
            <a:spLocks noGrp="1"/>
          </p:cNvSpPr>
          <p:nvPr>
            <p:ph type="body"/>
          </p:nvPr>
        </p:nvSpPr>
        <p:spPr>
          <a:xfrm>
            <a:off x="457200" y="1203480"/>
            <a:ext cx="4015800" cy="298296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18" name="PlaceHolder 3"/>
          <p:cNvSpPr>
            <a:spLocks noGrp="1"/>
          </p:cNvSpPr>
          <p:nvPr>
            <p:ph type="body"/>
          </p:nvPr>
        </p:nvSpPr>
        <p:spPr>
          <a:xfrm>
            <a:off x="467424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19" name="PlaceHolder 4"/>
          <p:cNvSpPr>
            <a:spLocks noGrp="1"/>
          </p:cNvSpPr>
          <p:nvPr>
            <p:ph type="body"/>
          </p:nvPr>
        </p:nvSpPr>
        <p:spPr>
          <a:xfrm>
            <a:off x="4674240" y="276192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05200"/>
            <a:ext cx="8229240" cy="858600"/>
          </a:xfrm>
          <a:prstGeom prst="rect">
            <a:avLst/>
          </a:prstGeom>
        </p:spPr>
        <p:txBody>
          <a:bodyPr lIns="0" rIns="0" tIns="0" bIns="0" anchor="ctr"/>
          <a:p>
            <a:pPr algn="ctr"/>
            <a:endParaRPr b="0" lang="es-GT" sz="4400" spc="-1" strike="noStrike">
              <a:solidFill>
                <a:srgbClr val="000000"/>
              </a:solidFill>
              <a:uFill>
                <a:solidFill>
                  <a:srgbClr val="ffffff"/>
                </a:solidFill>
              </a:uFill>
              <a:latin typeface="Arial"/>
            </a:endParaRPr>
          </a:p>
        </p:txBody>
      </p:sp>
      <p:sp>
        <p:nvSpPr>
          <p:cNvPr id="21" name="PlaceHolder 2"/>
          <p:cNvSpPr>
            <a:spLocks noGrp="1"/>
          </p:cNvSpPr>
          <p:nvPr>
            <p:ph type="body"/>
          </p:nvPr>
        </p:nvSpPr>
        <p:spPr>
          <a:xfrm>
            <a:off x="45720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22" name="PlaceHolder 3"/>
          <p:cNvSpPr>
            <a:spLocks noGrp="1"/>
          </p:cNvSpPr>
          <p:nvPr>
            <p:ph type="body"/>
          </p:nvPr>
        </p:nvSpPr>
        <p:spPr>
          <a:xfrm>
            <a:off x="4674240" y="1203480"/>
            <a:ext cx="401580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
        <p:nvSpPr>
          <p:cNvPr id="23" name="PlaceHolder 4"/>
          <p:cNvSpPr>
            <a:spLocks noGrp="1"/>
          </p:cNvSpPr>
          <p:nvPr>
            <p:ph type="body"/>
          </p:nvPr>
        </p:nvSpPr>
        <p:spPr>
          <a:xfrm>
            <a:off x="457200" y="2761920"/>
            <a:ext cx="8229240" cy="1422720"/>
          </a:xfrm>
          <a:prstGeom prst="rect">
            <a:avLst/>
          </a:prstGeom>
        </p:spPr>
        <p:txBody>
          <a:bodyPr lIns="0" rIns="0" tIns="0" bIns="0">
            <a:normAutofit/>
          </a:bodyPr>
          <a:p>
            <a:endParaRPr b="0" lang="es-GT"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4.jpe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7.jpe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0" name="CustomShape 1"/>
          <p:cNvSpPr/>
          <p:nvPr/>
        </p:nvSpPr>
        <p:spPr>
          <a:xfrm>
            <a:off x="-9000" y="5213880"/>
            <a:ext cx="8382600" cy="509760"/>
          </a:xfrm>
          <a:prstGeom prst="rect">
            <a:avLst/>
          </a:prstGeom>
          <a:noFill/>
          <a:ln>
            <a:noFill/>
          </a:ln>
        </p:spPr>
        <p:style>
          <a:lnRef idx="0"/>
          <a:fillRef idx="0"/>
          <a:effectRef idx="0"/>
          <a:fontRef idx="minor"/>
        </p:style>
        <p:txBody>
          <a:bodyPr lIns="90000" rIns="90000" tIns="45000" bIns="45000"/>
          <a:p>
            <a:pPr>
              <a:lnSpc>
                <a:spcPct val="100000"/>
              </a:lnSpc>
            </a:pPr>
            <a:r>
              <a:rPr b="0" lang="es-GT" sz="1400" spc="-1" strike="noStrike">
                <a:solidFill>
                  <a:srgbClr val="a6a6a6"/>
                </a:solidFill>
                <a:uFill>
                  <a:solidFill>
                    <a:srgbClr val="ffffff"/>
                  </a:solidFill>
                </a:uFill>
                <a:latin typeface="Calibri"/>
                <a:ea typeface="DejaVu Sans"/>
              </a:rPr>
              <a:t>This presentation uses a free template provided by FPPT.com</a:t>
            </a:r>
            <a:endParaRPr b="0" lang="es-GT" sz="1400" spc="-1" strike="noStrike">
              <a:solidFill>
                <a:srgbClr val="000000"/>
              </a:solidFill>
              <a:uFill>
                <a:solidFill>
                  <a:srgbClr val="ffffff"/>
                </a:solidFill>
              </a:uFill>
              <a:latin typeface="Arial"/>
            </a:endParaRPr>
          </a:p>
          <a:p>
            <a:pPr>
              <a:lnSpc>
                <a:spcPct val="100000"/>
              </a:lnSpc>
            </a:pPr>
            <a:r>
              <a:rPr b="0" lang="es-GT" sz="1400" spc="-1" strike="noStrike">
                <a:solidFill>
                  <a:srgbClr val="a6a6a6"/>
                </a:solidFill>
                <a:uFill>
                  <a:solidFill>
                    <a:srgbClr val="ffffff"/>
                  </a:solidFill>
                </a:uFill>
                <a:latin typeface="Calibri"/>
                <a:ea typeface="DejaVu Sans"/>
              </a:rPr>
              <a:t>www.free-power-point-templates.com</a:t>
            </a:r>
            <a:endParaRPr b="0" lang="es-GT" sz="1400" spc="-1" strike="noStrike">
              <a:solidFill>
                <a:srgbClr val="000000"/>
              </a:solidFill>
              <a:uFill>
                <a:solidFill>
                  <a:srgbClr val="ffffff"/>
                </a:solidFill>
              </a:uFill>
              <a:latin typeface="Arial"/>
            </a:endParaRPr>
          </a:p>
        </p:txBody>
      </p:sp>
      <p:sp>
        <p:nvSpPr>
          <p:cNvPr id="1" name="PlaceHolder 2"/>
          <p:cNvSpPr>
            <a:spLocks noGrp="1"/>
          </p:cNvSpPr>
          <p:nvPr>
            <p:ph type="title"/>
          </p:nvPr>
        </p:nvSpPr>
        <p:spPr>
          <a:xfrm>
            <a:off x="457200" y="205200"/>
            <a:ext cx="8228880" cy="858240"/>
          </a:xfrm>
          <a:prstGeom prst="rect">
            <a:avLst/>
          </a:prstGeom>
        </p:spPr>
        <p:txBody>
          <a:bodyPr lIns="0" rIns="0" tIns="0" bIns="0" anchor="ctr"/>
          <a:p>
            <a:r>
              <a:rPr b="0" lang="es-GT" sz="1800" spc="-1" strike="noStrike">
                <a:solidFill>
                  <a:srgbClr val="000000"/>
                </a:solidFill>
                <a:uFill>
                  <a:solidFill>
                    <a:srgbClr val="ffffff"/>
                  </a:solidFill>
                </a:uFill>
                <a:latin typeface="Arial"/>
              </a:rPr>
              <a:t>Pulse para editar el formato del texto de título</a:t>
            </a:r>
            <a:endParaRPr b="0" lang="es-GT" sz="1800" spc="-1" strike="noStrike">
              <a:solidFill>
                <a:srgbClr val="000000"/>
              </a:solidFill>
              <a:uFill>
                <a:solidFill>
                  <a:srgbClr val="ffffff"/>
                </a:solidFill>
              </a:uFill>
              <a:latin typeface="Arial"/>
            </a:endParaRPr>
          </a:p>
        </p:txBody>
      </p:sp>
      <p:sp>
        <p:nvSpPr>
          <p:cNvPr id="2"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s-GT" sz="3200" spc="-1" strike="noStrike">
                <a:solidFill>
                  <a:srgbClr val="000000"/>
                </a:solidFill>
                <a:uFill>
                  <a:solidFill>
                    <a:srgbClr val="ffffff"/>
                  </a:solidFill>
                </a:uFill>
                <a:latin typeface="Arial"/>
              </a:rPr>
              <a:t>Pulse para editar el formato de esquema del texto</a:t>
            </a:r>
            <a:endParaRPr b="0" lang="es-GT" sz="3200" spc="-1" strike="noStrike">
              <a:solidFill>
                <a:srgbClr val="000000"/>
              </a:solidFill>
              <a:uFill>
                <a:solidFill>
                  <a:srgbClr val="ffffff"/>
                </a:solidFill>
              </a:uFill>
              <a:latin typeface="Arial"/>
            </a:endParaRPr>
          </a:p>
          <a:p>
            <a:pPr lvl="1" marL="864000" indent="-324000">
              <a:spcBef>
                <a:spcPts val="1134"/>
              </a:spcBef>
              <a:buClr>
                <a:srgbClr val="000000"/>
              </a:buClr>
              <a:buSzPct val="75000"/>
              <a:buFont typeface="Symbol" charset="2"/>
              <a:buChar char=""/>
            </a:pPr>
            <a:r>
              <a:rPr b="0" lang="es-GT" sz="2800" spc="-1" strike="noStrike">
                <a:solidFill>
                  <a:srgbClr val="000000"/>
                </a:solidFill>
                <a:uFill>
                  <a:solidFill>
                    <a:srgbClr val="ffffff"/>
                  </a:solidFill>
                </a:uFill>
                <a:latin typeface="Arial"/>
              </a:rPr>
              <a:t>Segundo nivel del esquema</a:t>
            </a:r>
            <a:endParaRPr b="0" lang="es-GT" sz="2800" spc="-1" strike="noStrike">
              <a:solidFill>
                <a:srgbClr val="000000"/>
              </a:solidFill>
              <a:uFill>
                <a:solidFill>
                  <a:srgbClr val="ffffff"/>
                </a:solidFill>
              </a:uFill>
              <a:latin typeface="Arial"/>
            </a:endParaRPr>
          </a:p>
          <a:p>
            <a:pPr lvl="2" marL="1296000" indent="-288000">
              <a:spcBef>
                <a:spcPts val="850"/>
              </a:spcBef>
              <a:buClr>
                <a:srgbClr val="000000"/>
              </a:buClr>
              <a:buSzPct val="45000"/>
              <a:buFont typeface="Wingdings" charset="2"/>
              <a:buChar char=""/>
            </a:pPr>
            <a:r>
              <a:rPr b="0" lang="es-GT" sz="2400" spc="-1" strike="noStrike">
                <a:solidFill>
                  <a:srgbClr val="000000"/>
                </a:solidFill>
                <a:uFill>
                  <a:solidFill>
                    <a:srgbClr val="ffffff"/>
                  </a:solidFill>
                </a:uFill>
                <a:latin typeface="Arial"/>
              </a:rPr>
              <a:t>Tercer nivel del esquema</a:t>
            </a:r>
            <a:endParaRPr b="0" lang="es-GT" sz="2400" spc="-1" strike="noStrike">
              <a:solidFill>
                <a:srgbClr val="000000"/>
              </a:solidFill>
              <a:uFill>
                <a:solidFill>
                  <a:srgbClr val="ffffff"/>
                </a:solidFill>
              </a:uFill>
              <a:latin typeface="Arial"/>
            </a:endParaRPr>
          </a:p>
          <a:p>
            <a:pPr lvl="3" marL="1728000" indent="-216000">
              <a:spcBef>
                <a:spcPts val="567"/>
              </a:spcBef>
              <a:buClr>
                <a:srgbClr val="000000"/>
              </a:buClr>
              <a:buSzPct val="75000"/>
              <a:buFont typeface="Symbol" charset="2"/>
              <a:buChar char=""/>
            </a:pPr>
            <a:r>
              <a:rPr b="0" lang="es-GT" sz="2000" spc="-1" strike="noStrike">
                <a:solidFill>
                  <a:srgbClr val="000000"/>
                </a:solidFill>
                <a:uFill>
                  <a:solidFill>
                    <a:srgbClr val="ffffff"/>
                  </a:solidFill>
                </a:uFill>
                <a:latin typeface="Arial"/>
              </a:rPr>
              <a:t>Cuarto nivel del esquema</a:t>
            </a:r>
            <a:endParaRPr b="0" lang="es-GT" sz="2000" spc="-1" strike="noStrike">
              <a:solidFill>
                <a:srgbClr val="000000"/>
              </a:solidFill>
              <a:uFill>
                <a:solidFill>
                  <a:srgbClr val="ffffff"/>
                </a:solidFill>
              </a:uFill>
              <a:latin typeface="Arial"/>
            </a:endParaRPr>
          </a:p>
          <a:p>
            <a:pPr lvl="4" marL="2160000" indent="-216000">
              <a:spcBef>
                <a:spcPts val="283"/>
              </a:spcBef>
              <a:buClr>
                <a:srgbClr val="000000"/>
              </a:buClr>
              <a:buSzPct val="45000"/>
              <a:buFont typeface="Wingdings" charset="2"/>
              <a:buChar char=""/>
            </a:pPr>
            <a:r>
              <a:rPr b="0" lang="es-GT" sz="2000" spc="-1" strike="noStrike">
                <a:solidFill>
                  <a:srgbClr val="000000"/>
                </a:solidFill>
                <a:uFill>
                  <a:solidFill>
                    <a:srgbClr val="ffffff"/>
                  </a:solidFill>
                </a:uFill>
                <a:latin typeface="Arial"/>
              </a:rPr>
              <a:t>Quinto nivel del esquema</a:t>
            </a:r>
            <a:endParaRPr b="0" lang="es-GT" sz="2000" spc="-1" strike="noStrike">
              <a:solidFill>
                <a:srgbClr val="000000"/>
              </a:solidFill>
              <a:uFill>
                <a:solidFill>
                  <a:srgbClr val="ffffff"/>
                </a:solidFill>
              </a:uFill>
              <a:latin typeface="Arial"/>
            </a:endParaRPr>
          </a:p>
          <a:p>
            <a:pPr lvl="5" marL="2592000" indent="-216000">
              <a:spcBef>
                <a:spcPts val="283"/>
              </a:spcBef>
              <a:buClr>
                <a:srgbClr val="000000"/>
              </a:buClr>
              <a:buSzPct val="45000"/>
              <a:buFont typeface="Wingdings" charset="2"/>
              <a:buChar char=""/>
            </a:pPr>
            <a:r>
              <a:rPr b="0" lang="es-GT" sz="2000" spc="-1" strike="noStrike">
                <a:solidFill>
                  <a:srgbClr val="000000"/>
                </a:solidFill>
                <a:uFill>
                  <a:solidFill>
                    <a:srgbClr val="ffffff"/>
                  </a:solidFill>
                </a:uFill>
                <a:latin typeface="Arial"/>
              </a:rPr>
              <a:t>Sexto nivel del esquema</a:t>
            </a:r>
            <a:endParaRPr b="0" lang="es-GT" sz="2000" spc="-1" strike="noStrike">
              <a:solidFill>
                <a:srgbClr val="000000"/>
              </a:solidFill>
              <a:uFill>
                <a:solidFill>
                  <a:srgbClr val="ffffff"/>
                </a:solidFill>
              </a:uFill>
              <a:latin typeface="Arial"/>
            </a:endParaRPr>
          </a:p>
          <a:p>
            <a:pPr lvl="6" marL="3024000" indent="-216000">
              <a:spcBef>
                <a:spcPts val="283"/>
              </a:spcBef>
              <a:buClr>
                <a:srgbClr val="000000"/>
              </a:buClr>
              <a:buSzPct val="45000"/>
              <a:buFont typeface="Wingdings" charset="2"/>
              <a:buChar char=""/>
            </a:pPr>
            <a:r>
              <a:rPr b="0" lang="es-GT" sz="2000" spc="-1" strike="noStrike">
                <a:solidFill>
                  <a:srgbClr val="000000"/>
                </a:solidFill>
                <a:uFill>
                  <a:solidFill>
                    <a:srgbClr val="ffffff"/>
                  </a:solidFill>
                </a:uFill>
                <a:latin typeface="Arial"/>
              </a:rPr>
              <a:t>Séptimo nivel del esquema</a:t>
            </a:r>
            <a:endParaRPr b="0" lang="es-GT"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37" name="CustomShape 1"/>
          <p:cNvSpPr/>
          <p:nvPr/>
        </p:nvSpPr>
        <p:spPr>
          <a:xfrm>
            <a:off x="-9000" y="5213880"/>
            <a:ext cx="8383320" cy="510480"/>
          </a:xfrm>
          <a:prstGeom prst="rect">
            <a:avLst/>
          </a:prstGeom>
          <a:noFill/>
          <a:ln>
            <a:noFill/>
          </a:ln>
        </p:spPr>
        <p:style>
          <a:lnRef idx="0"/>
          <a:fillRef idx="0"/>
          <a:effectRef idx="0"/>
          <a:fontRef idx="minor"/>
        </p:style>
        <p:txBody>
          <a:bodyPr lIns="90000" rIns="90000" tIns="45000" bIns="45000"/>
          <a:p>
            <a:pPr>
              <a:lnSpc>
                <a:spcPct val="100000"/>
              </a:lnSpc>
            </a:pPr>
            <a:r>
              <a:rPr b="0" lang="es-GT" sz="1400" spc="-1" strike="noStrike">
                <a:solidFill>
                  <a:srgbClr val="a6a6a6"/>
                </a:solidFill>
                <a:uFill>
                  <a:solidFill>
                    <a:srgbClr val="ffffff"/>
                  </a:solidFill>
                </a:uFill>
                <a:latin typeface="Calibri"/>
                <a:ea typeface="DejaVu Sans"/>
              </a:rPr>
              <a:t>This presentation uses a free template provided by FPPT.com</a:t>
            </a:r>
            <a:endParaRPr b="0" lang="es-GT" sz="1400" spc="-1" strike="noStrike">
              <a:solidFill>
                <a:srgbClr val="000000"/>
              </a:solidFill>
              <a:uFill>
                <a:solidFill>
                  <a:srgbClr val="ffffff"/>
                </a:solidFill>
              </a:uFill>
              <a:latin typeface="Arial"/>
            </a:endParaRPr>
          </a:p>
          <a:p>
            <a:pPr>
              <a:lnSpc>
                <a:spcPct val="100000"/>
              </a:lnSpc>
            </a:pPr>
            <a:r>
              <a:rPr b="0" lang="es-GT" sz="1400" spc="-1" strike="noStrike">
                <a:solidFill>
                  <a:srgbClr val="a6a6a6"/>
                </a:solidFill>
                <a:uFill>
                  <a:solidFill>
                    <a:srgbClr val="ffffff"/>
                  </a:solidFill>
                </a:uFill>
                <a:latin typeface="Calibri"/>
                <a:ea typeface="DejaVu Sans"/>
              </a:rPr>
              <a:t>www.free-power-point-templates.com</a:t>
            </a:r>
            <a:endParaRPr b="0" lang="es-GT" sz="1400" spc="-1" strike="noStrike">
              <a:solidFill>
                <a:srgbClr val="000000"/>
              </a:solidFill>
              <a:uFill>
                <a:solidFill>
                  <a:srgbClr val="ffffff"/>
                </a:solidFill>
              </a:uFill>
              <a:latin typeface="Arial"/>
            </a:endParaRPr>
          </a:p>
        </p:txBody>
      </p:sp>
      <p:sp>
        <p:nvSpPr>
          <p:cNvPr id="38" name="PlaceHolder 2"/>
          <p:cNvSpPr>
            <a:spLocks noGrp="1"/>
          </p:cNvSpPr>
          <p:nvPr>
            <p:ph type="title"/>
          </p:nvPr>
        </p:nvSpPr>
        <p:spPr>
          <a:xfrm>
            <a:off x="457200" y="205200"/>
            <a:ext cx="8229240" cy="858600"/>
          </a:xfrm>
          <a:prstGeom prst="rect">
            <a:avLst/>
          </a:prstGeom>
        </p:spPr>
        <p:txBody>
          <a:bodyPr lIns="0" rIns="0" tIns="0" bIns="0" anchor="ctr"/>
          <a:p>
            <a:pPr algn="ctr"/>
            <a:r>
              <a:rPr b="0" lang="es-GT" sz="4400" spc="-1" strike="noStrike">
                <a:solidFill>
                  <a:srgbClr val="000000"/>
                </a:solidFill>
                <a:uFill>
                  <a:solidFill>
                    <a:srgbClr val="ffffff"/>
                  </a:solidFill>
                </a:uFill>
                <a:latin typeface="Arial"/>
              </a:rPr>
              <a:t>Pulse para editar el formato del texto de título</a:t>
            </a:r>
            <a:endParaRPr b="0" lang="es-GT" sz="4400" spc="-1" strike="noStrike">
              <a:solidFill>
                <a:srgbClr val="000000"/>
              </a:solidFill>
              <a:uFill>
                <a:solidFill>
                  <a:srgbClr val="ffffff"/>
                </a:solidFill>
              </a:uFill>
              <a:latin typeface="Arial"/>
            </a:endParaRPr>
          </a:p>
        </p:txBody>
      </p:sp>
      <p:sp>
        <p:nvSpPr>
          <p:cNvPr id="39"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s-GT" sz="3200" spc="-1" strike="noStrike">
                <a:solidFill>
                  <a:srgbClr val="000000"/>
                </a:solidFill>
                <a:uFill>
                  <a:solidFill>
                    <a:srgbClr val="ffffff"/>
                  </a:solidFill>
                </a:uFill>
                <a:latin typeface="Arial"/>
              </a:rPr>
              <a:t>Pulse para editar el formato de esquema del texto</a:t>
            </a:r>
            <a:endParaRPr b="0" lang="es-GT" sz="3200" spc="-1" strike="noStrike">
              <a:solidFill>
                <a:srgbClr val="000000"/>
              </a:solidFill>
              <a:uFill>
                <a:solidFill>
                  <a:srgbClr val="ffffff"/>
                </a:solidFill>
              </a:uFill>
              <a:latin typeface="Arial"/>
            </a:endParaRPr>
          </a:p>
          <a:p>
            <a:pPr lvl="1" marL="864000" indent="-324000">
              <a:spcBef>
                <a:spcPts val="1134"/>
              </a:spcBef>
              <a:buClr>
                <a:srgbClr val="000000"/>
              </a:buClr>
              <a:buSzPct val="75000"/>
              <a:buFont typeface="Symbol" charset="2"/>
              <a:buChar char=""/>
            </a:pPr>
            <a:r>
              <a:rPr b="0" lang="es-GT" sz="2800" spc="-1" strike="noStrike">
                <a:solidFill>
                  <a:srgbClr val="000000"/>
                </a:solidFill>
                <a:uFill>
                  <a:solidFill>
                    <a:srgbClr val="ffffff"/>
                  </a:solidFill>
                </a:uFill>
                <a:latin typeface="Arial"/>
              </a:rPr>
              <a:t>Segundo nivel del esquema</a:t>
            </a:r>
            <a:endParaRPr b="0" lang="es-GT" sz="2800" spc="-1" strike="noStrike">
              <a:solidFill>
                <a:srgbClr val="000000"/>
              </a:solidFill>
              <a:uFill>
                <a:solidFill>
                  <a:srgbClr val="ffffff"/>
                </a:solidFill>
              </a:uFill>
              <a:latin typeface="Arial"/>
            </a:endParaRPr>
          </a:p>
          <a:p>
            <a:pPr lvl="2" marL="1296000" indent="-288000">
              <a:spcBef>
                <a:spcPts val="850"/>
              </a:spcBef>
              <a:buClr>
                <a:srgbClr val="000000"/>
              </a:buClr>
              <a:buSzPct val="45000"/>
              <a:buFont typeface="Wingdings" charset="2"/>
              <a:buChar char=""/>
            </a:pPr>
            <a:r>
              <a:rPr b="0" lang="es-GT" sz="2400" spc="-1" strike="noStrike">
                <a:solidFill>
                  <a:srgbClr val="000000"/>
                </a:solidFill>
                <a:uFill>
                  <a:solidFill>
                    <a:srgbClr val="ffffff"/>
                  </a:solidFill>
                </a:uFill>
                <a:latin typeface="Arial"/>
              </a:rPr>
              <a:t>Tercer nivel del esquema</a:t>
            </a:r>
            <a:endParaRPr b="0" lang="es-GT" sz="2400" spc="-1" strike="noStrike">
              <a:solidFill>
                <a:srgbClr val="000000"/>
              </a:solidFill>
              <a:uFill>
                <a:solidFill>
                  <a:srgbClr val="ffffff"/>
                </a:solidFill>
              </a:uFill>
              <a:latin typeface="Arial"/>
            </a:endParaRPr>
          </a:p>
          <a:p>
            <a:pPr lvl="3" marL="1728000" indent="-216000">
              <a:spcBef>
                <a:spcPts val="567"/>
              </a:spcBef>
              <a:buClr>
                <a:srgbClr val="000000"/>
              </a:buClr>
              <a:buSzPct val="75000"/>
              <a:buFont typeface="Symbol" charset="2"/>
              <a:buChar char=""/>
            </a:pPr>
            <a:r>
              <a:rPr b="0" lang="es-GT" sz="2000" spc="-1" strike="noStrike">
                <a:solidFill>
                  <a:srgbClr val="000000"/>
                </a:solidFill>
                <a:uFill>
                  <a:solidFill>
                    <a:srgbClr val="ffffff"/>
                  </a:solidFill>
                </a:uFill>
                <a:latin typeface="Arial"/>
              </a:rPr>
              <a:t>Cuarto nivel del esquema</a:t>
            </a:r>
            <a:endParaRPr b="0" lang="es-GT" sz="2000" spc="-1" strike="noStrike">
              <a:solidFill>
                <a:srgbClr val="000000"/>
              </a:solidFill>
              <a:uFill>
                <a:solidFill>
                  <a:srgbClr val="ffffff"/>
                </a:solidFill>
              </a:uFill>
              <a:latin typeface="Arial"/>
            </a:endParaRPr>
          </a:p>
          <a:p>
            <a:pPr lvl="4" marL="2160000" indent="-216000">
              <a:spcBef>
                <a:spcPts val="283"/>
              </a:spcBef>
              <a:buClr>
                <a:srgbClr val="000000"/>
              </a:buClr>
              <a:buSzPct val="45000"/>
              <a:buFont typeface="Wingdings" charset="2"/>
              <a:buChar char=""/>
            </a:pPr>
            <a:r>
              <a:rPr b="0" lang="es-GT" sz="2000" spc="-1" strike="noStrike">
                <a:solidFill>
                  <a:srgbClr val="000000"/>
                </a:solidFill>
                <a:uFill>
                  <a:solidFill>
                    <a:srgbClr val="ffffff"/>
                  </a:solidFill>
                </a:uFill>
                <a:latin typeface="Arial"/>
              </a:rPr>
              <a:t>Quinto nivel del esquema</a:t>
            </a:r>
            <a:endParaRPr b="0" lang="es-GT" sz="2000" spc="-1" strike="noStrike">
              <a:solidFill>
                <a:srgbClr val="000000"/>
              </a:solidFill>
              <a:uFill>
                <a:solidFill>
                  <a:srgbClr val="ffffff"/>
                </a:solidFill>
              </a:uFill>
              <a:latin typeface="Arial"/>
            </a:endParaRPr>
          </a:p>
          <a:p>
            <a:pPr lvl="5" marL="2592000" indent="-216000">
              <a:spcBef>
                <a:spcPts val="283"/>
              </a:spcBef>
              <a:buClr>
                <a:srgbClr val="000000"/>
              </a:buClr>
              <a:buSzPct val="45000"/>
              <a:buFont typeface="Wingdings" charset="2"/>
              <a:buChar char=""/>
            </a:pPr>
            <a:r>
              <a:rPr b="0" lang="es-GT" sz="2000" spc="-1" strike="noStrike">
                <a:solidFill>
                  <a:srgbClr val="000000"/>
                </a:solidFill>
                <a:uFill>
                  <a:solidFill>
                    <a:srgbClr val="ffffff"/>
                  </a:solidFill>
                </a:uFill>
                <a:latin typeface="Arial"/>
              </a:rPr>
              <a:t>Sexto nivel del esquema</a:t>
            </a:r>
            <a:endParaRPr b="0" lang="es-GT" sz="2000" spc="-1" strike="noStrike">
              <a:solidFill>
                <a:srgbClr val="000000"/>
              </a:solidFill>
              <a:uFill>
                <a:solidFill>
                  <a:srgbClr val="ffffff"/>
                </a:solidFill>
              </a:uFill>
              <a:latin typeface="Arial"/>
            </a:endParaRPr>
          </a:p>
          <a:p>
            <a:pPr lvl="6" marL="3024000" indent="-216000">
              <a:spcBef>
                <a:spcPts val="283"/>
              </a:spcBef>
              <a:buClr>
                <a:srgbClr val="000000"/>
              </a:buClr>
              <a:buSzPct val="45000"/>
              <a:buFont typeface="Wingdings" charset="2"/>
              <a:buChar char=""/>
            </a:pPr>
            <a:r>
              <a:rPr b="0" lang="es-GT" sz="2000" spc="-1" strike="noStrike">
                <a:solidFill>
                  <a:srgbClr val="000000"/>
                </a:solidFill>
                <a:uFill>
                  <a:solidFill>
                    <a:srgbClr val="ffffff"/>
                  </a:solidFill>
                </a:uFill>
                <a:latin typeface="Arial"/>
              </a:rPr>
              <a:t>Séptimo nivel del esquema</a:t>
            </a:r>
            <a:endParaRPr b="0" lang="es-GT"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74" name="CustomShape 1"/>
          <p:cNvSpPr/>
          <p:nvPr/>
        </p:nvSpPr>
        <p:spPr>
          <a:xfrm>
            <a:off x="-9000" y="5213880"/>
            <a:ext cx="8383320" cy="510480"/>
          </a:xfrm>
          <a:prstGeom prst="rect">
            <a:avLst/>
          </a:prstGeom>
          <a:noFill/>
          <a:ln>
            <a:noFill/>
          </a:ln>
        </p:spPr>
        <p:style>
          <a:lnRef idx="0"/>
          <a:fillRef idx="0"/>
          <a:effectRef idx="0"/>
          <a:fontRef idx="minor"/>
        </p:style>
        <p:txBody>
          <a:bodyPr lIns="90000" rIns="90000" tIns="45000" bIns="45000"/>
          <a:p>
            <a:pPr>
              <a:lnSpc>
                <a:spcPct val="100000"/>
              </a:lnSpc>
            </a:pPr>
            <a:r>
              <a:rPr b="0" lang="es-GT" sz="1400" spc="-1" strike="noStrike">
                <a:solidFill>
                  <a:srgbClr val="a6a6a6"/>
                </a:solidFill>
                <a:uFill>
                  <a:solidFill>
                    <a:srgbClr val="ffffff"/>
                  </a:solidFill>
                </a:uFill>
                <a:latin typeface="Calibri"/>
                <a:ea typeface="DejaVu Sans"/>
              </a:rPr>
              <a:t>This presentation uses a free template provided by FPPT.com</a:t>
            </a:r>
            <a:endParaRPr b="0" lang="es-GT" sz="1400" spc="-1" strike="noStrike">
              <a:solidFill>
                <a:srgbClr val="000000"/>
              </a:solidFill>
              <a:uFill>
                <a:solidFill>
                  <a:srgbClr val="ffffff"/>
                </a:solidFill>
              </a:uFill>
              <a:latin typeface="Arial"/>
            </a:endParaRPr>
          </a:p>
          <a:p>
            <a:pPr>
              <a:lnSpc>
                <a:spcPct val="100000"/>
              </a:lnSpc>
            </a:pPr>
            <a:r>
              <a:rPr b="0" lang="es-GT" sz="1400" spc="-1" strike="noStrike">
                <a:solidFill>
                  <a:srgbClr val="a6a6a6"/>
                </a:solidFill>
                <a:uFill>
                  <a:solidFill>
                    <a:srgbClr val="ffffff"/>
                  </a:solidFill>
                </a:uFill>
                <a:latin typeface="Calibri"/>
                <a:ea typeface="DejaVu Sans"/>
              </a:rPr>
              <a:t>www.free-power-point-templates.com</a:t>
            </a:r>
            <a:endParaRPr b="0" lang="es-GT" sz="1400" spc="-1" strike="noStrike">
              <a:solidFill>
                <a:srgbClr val="000000"/>
              </a:solidFill>
              <a:uFill>
                <a:solidFill>
                  <a:srgbClr val="ffffff"/>
                </a:solidFill>
              </a:uFill>
              <a:latin typeface="Arial"/>
            </a:endParaRPr>
          </a:p>
        </p:txBody>
      </p:sp>
      <p:sp>
        <p:nvSpPr>
          <p:cNvPr id="75" name="PlaceHolder 2"/>
          <p:cNvSpPr>
            <a:spLocks noGrp="1"/>
          </p:cNvSpPr>
          <p:nvPr>
            <p:ph type="title"/>
          </p:nvPr>
        </p:nvSpPr>
        <p:spPr>
          <a:xfrm>
            <a:off x="457200" y="205200"/>
            <a:ext cx="8229240" cy="858600"/>
          </a:xfrm>
          <a:prstGeom prst="rect">
            <a:avLst/>
          </a:prstGeom>
        </p:spPr>
        <p:txBody>
          <a:bodyPr lIns="0" rIns="0" tIns="0" bIns="0" anchor="ctr"/>
          <a:p>
            <a:pPr algn="ctr"/>
            <a:r>
              <a:rPr b="0" lang="es-GT" sz="4400" spc="-1" strike="noStrike">
                <a:solidFill>
                  <a:srgbClr val="000000"/>
                </a:solidFill>
                <a:uFill>
                  <a:solidFill>
                    <a:srgbClr val="ffffff"/>
                  </a:solidFill>
                </a:uFill>
                <a:latin typeface="Arial"/>
              </a:rPr>
              <a:t>Pulse para editar el formato del texto de título</a:t>
            </a:r>
            <a:endParaRPr b="0" lang="es-GT" sz="4400" spc="-1" strike="noStrike">
              <a:solidFill>
                <a:srgbClr val="000000"/>
              </a:solidFill>
              <a:uFill>
                <a:solidFill>
                  <a:srgbClr val="ffffff"/>
                </a:solidFill>
              </a:uFill>
              <a:latin typeface="Arial"/>
            </a:endParaRPr>
          </a:p>
        </p:txBody>
      </p:sp>
      <p:sp>
        <p:nvSpPr>
          <p:cNvPr id="76"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s-GT" sz="3200" spc="-1" strike="noStrike">
                <a:solidFill>
                  <a:srgbClr val="000000"/>
                </a:solidFill>
                <a:uFill>
                  <a:solidFill>
                    <a:srgbClr val="ffffff"/>
                  </a:solidFill>
                </a:uFill>
                <a:latin typeface="Arial"/>
              </a:rPr>
              <a:t>Pulse para editar el formato de esquema del texto</a:t>
            </a:r>
            <a:endParaRPr b="0" lang="es-GT" sz="3200" spc="-1" strike="noStrike">
              <a:solidFill>
                <a:srgbClr val="000000"/>
              </a:solidFill>
              <a:uFill>
                <a:solidFill>
                  <a:srgbClr val="ffffff"/>
                </a:solidFill>
              </a:uFill>
              <a:latin typeface="Arial"/>
            </a:endParaRPr>
          </a:p>
          <a:p>
            <a:pPr lvl="1" marL="864000" indent="-324000">
              <a:spcBef>
                <a:spcPts val="1134"/>
              </a:spcBef>
              <a:buClr>
                <a:srgbClr val="000000"/>
              </a:buClr>
              <a:buSzPct val="75000"/>
              <a:buFont typeface="Symbol" charset="2"/>
              <a:buChar char=""/>
            </a:pPr>
            <a:r>
              <a:rPr b="0" lang="es-GT" sz="2800" spc="-1" strike="noStrike">
                <a:solidFill>
                  <a:srgbClr val="000000"/>
                </a:solidFill>
                <a:uFill>
                  <a:solidFill>
                    <a:srgbClr val="ffffff"/>
                  </a:solidFill>
                </a:uFill>
                <a:latin typeface="Arial"/>
              </a:rPr>
              <a:t>Segundo nivel del esquema</a:t>
            </a:r>
            <a:endParaRPr b="0" lang="es-GT" sz="2800" spc="-1" strike="noStrike">
              <a:solidFill>
                <a:srgbClr val="000000"/>
              </a:solidFill>
              <a:uFill>
                <a:solidFill>
                  <a:srgbClr val="ffffff"/>
                </a:solidFill>
              </a:uFill>
              <a:latin typeface="Arial"/>
            </a:endParaRPr>
          </a:p>
          <a:p>
            <a:pPr lvl="2" marL="1296000" indent="-288000">
              <a:spcBef>
                <a:spcPts val="850"/>
              </a:spcBef>
              <a:buClr>
                <a:srgbClr val="000000"/>
              </a:buClr>
              <a:buSzPct val="45000"/>
              <a:buFont typeface="Wingdings" charset="2"/>
              <a:buChar char=""/>
            </a:pPr>
            <a:r>
              <a:rPr b="0" lang="es-GT" sz="2400" spc="-1" strike="noStrike">
                <a:solidFill>
                  <a:srgbClr val="000000"/>
                </a:solidFill>
                <a:uFill>
                  <a:solidFill>
                    <a:srgbClr val="ffffff"/>
                  </a:solidFill>
                </a:uFill>
                <a:latin typeface="Arial"/>
              </a:rPr>
              <a:t>Tercer nivel del esquema</a:t>
            </a:r>
            <a:endParaRPr b="0" lang="es-GT" sz="2400" spc="-1" strike="noStrike">
              <a:solidFill>
                <a:srgbClr val="000000"/>
              </a:solidFill>
              <a:uFill>
                <a:solidFill>
                  <a:srgbClr val="ffffff"/>
                </a:solidFill>
              </a:uFill>
              <a:latin typeface="Arial"/>
            </a:endParaRPr>
          </a:p>
          <a:p>
            <a:pPr lvl="3" marL="1728000" indent="-216000">
              <a:spcBef>
                <a:spcPts val="567"/>
              </a:spcBef>
              <a:buClr>
                <a:srgbClr val="000000"/>
              </a:buClr>
              <a:buSzPct val="75000"/>
              <a:buFont typeface="Symbol" charset="2"/>
              <a:buChar char=""/>
            </a:pPr>
            <a:r>
              <a:rPr b="0" lang="es-GT" sz="2000" spc="-1" strike="noStrike">
                <a:solidFill>
                  <a:srgbClr val="000000"/>
                </a:solidFill>
                <a:uFill>
                  <a:solidFill>
                    <a:srgbClr val="ffffff"/>
                  </a:solidFill>
                </a:uFill>
                <a:latin typeface="Arial"/>
              </a:rPr>
              <a:t>Cuarto nivel del esquema</a:t>
            </a:r>
            <a:endParaRPr b="0" lang="es-GT" sz="2000" spc="-1" strike="noStrike">
              <a:solidFill>
                <a:srgbClr val="000000"/>
              </a:solidFill>
              <a:uFill>
                <a:solidFill>
                  <a:srgbClr val="ffffff"/>
                </a:solidFill>
              </a:uFill>
              <a:latin typeface="Arial"/>
            </a:endParaRPr>
          </a:p>
          <a:p>
            <a:pPr lvl="4" marL="2160000" indent="-216000">
              <a:spcBef>
                <a:spcPts val="283"/>
              </a:spcBef>
              <a:buClr>
                <a:srgbClr val="000000"/>
              </a:buClr>
              <a:buSzPct val="45000"/>
              <a:buFont typeface="Wingdings" charset="2"/>
              <a:buChar char=""/>
            </a:pPr>
            <a:r>
              <a:rPr b="0" lang="es-GT" sz="2000" spc="-1" strike="noStrike">
                <a:solidFill>
                  <a:srgbClr val="000000"/>
                </a:solidFill>
                <a:uFill>
                  <a:solidFill>
                    <a:srgbClr val="ffffff"/>
                  </a:solidFill>
                </a:uFill>
                <a:latin typeface="Arial"/>
              </a:rPr>
              <a:t>Quinto nivel del esquema</a:t>
            </a:r>
            <a:endParaRPr b="0" lang="es-GT" sz="2000" spc="-1" strike="noStrike">
              <a:solidFill>
                <a:srgbClr val="000000"/>
              </a:solidFill>
              <a:uFill>
                <a:solidFill>
                  <a:srgbClr val="ffffff"/>
                </a:solidFill>
              </a:uFill>
              <a:latin typeface="Arial"/>
            </a:endParaRPr>
          </a:p>
          <a:p>
            <a:pPr lvl="5" marL="2592000" indent="-216000">
              <a:spcBef>
                <a:spcPts val="283"/>
              </a:spcBef>
              <a:buClr>
                <a:srgbClr val="000000"/>
              </a:buClr>
              <a:buSzPct val="45000"/>
              <a:buFont typeface="Wingdings" charset="2"/>
              <a:buChar char=""/>
            </a:pPr>
            <a:r>
              <a:rPr b="0" lang="es-GT" sz="2000" spc="-1" strike="noStrike">
                <a:solidFill>
                  <a:srgbClr val="000000"/>
                </a:solidFill>
                <a:uFill>
                  <a:solidFill>
                    <a:srgbClr val="ffffff"/>
                  </a:solidFill>
                </a:uFill>
                <a:latin typeface="Arial"/>
              </a:rPr>
              <a:t>Sexto nivel del esquema</a:t>
            </a:r>
            <a:endParaRPr b="0" lang="es-GT" sz="2000" spc="-1" strike="noStrike">
              <a:solidFill>
                <a:srgbClr val="000000"/>
              </a:solidFill>
              <a:uFill>
                <a:solidFill>
                  <a:srgbClr val="ffffff"/>
                </a:solidFill>
              </a:uFill>
              <a:latin typeface="Arial"/>
            </a:endParaRPr>
          </a:p>
          <a:p>
            <a:pPr lvl="6" marL="3024000" indent="-216000">
              <a:spcBef>
                <a:spcPts val="283"/>
              </a:spcBef>
              <a:buClr>
                <a:srgbClr val="000000"/>
              </a:buClr>
              <a:buSzPct val="45000"/>
              <a:buFont typeface="Wingdings" charset="2"/>
              <a:buChar char=""/>
            </a:pPr>
            <a:r>
              <a:rPr b="0" lang="es-GT" sz="2000" spc="-1" strike="noStrike">
                <a:solidFill>
                  <a:srgbClr val="000000"/>
                </a:solidFill>
                <a:uFill>
                  <a:solidFill>
                    <a:srgbClr val="ffffff"/>
                  </a:solidFill>
                </a:uFill>
                <a:latin typeface="Arial"/>
              </a:rPr>
              <a:t>Séptimo nivel del esquema</a:t>
            </a:r>
            <a:endParaRPr b="0" lang="es-GT"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image" Target="../media/image26.png"/><Relationship Id="rId4"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png"/><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image" Target="../media/image31.png"/><Relationship Id="rId3"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image" Target="../media/image41.png"/><Relationship Id="rId3"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CustomShape 1"/>
          <p:cNvSpPr/>
          <p:nvPr/>
        </p:nvSpPr>
        <p:spPr>
          <a:xfrm>
            <a:off x="3200400" y="417240"/>
            <a:ext cx="5686920" cy="857520"/>
          </a:xfrm>
          <a:prstGeom prst="rect">
            <a:avLst/>
          </a:prstGeom>
          <a:noFill/>
          <a:ln>
            <a:noFill/>
          </a:ln>
        </p:spPr>
        <p:style>
          <a:lnRef idx="0"/>
          <a:fillRef idx="0"/>
          <a:effectRef idx="0"/>
          <a:fontRef idx="minor"/>
        </p:style>
        <p:txBody>
          <a:bodyPr lIns="90000" rIns="90000" tIns="45000" bIns="45000" anchor="ctr"/>
          <a:p>
            <a:pPr>
              <a:lnSpc>
                <a:spcPct val="100000"/>
              </a:lnSpc>
            </a:pPr>
            <a:r>
              <a:rPr b="0" lang="es-GT" sz="2800" spc="-1" strike="noStrike">
                <a:solidFill>
                  <a:srgbClr val="ffffff"/>
                </a:solidFill>
                <a:uFill>
                  <a:solidFill>
                    <a:srgbClr val="ffffff"/>
                  </a:solidFill>
                </a:uFill>
                <a:latin typeface="Calibri"/>
                <a:ea typeface="DejaVu Sans"/>
              </a:rPr>
              <a:t>Universidad Francisco Marroquín</a:t>
            </a:r>
            <a:endParaRPr b="0" lang="es-GT" sz="2800" spc="-1" strike="noStrike">
              <a:solidFill>
                <a:srgbClr val="000000"/>
              </a:solidFill>
              <a:uFill>
                <a:solidFill>
                  <a:srgbClr val="ffffff"/>
                </a:solidFill>
              </a:uFill>
              <a:latin typeface="Arial"/>
            </a:endParaRPr>
          </a:p>
        </p:txBody>
      </p:sp>
      <p:sp>
        <p:nvSpPr>
          <p:cNvPr id="112" name="CustomShape 2"/>
          <p:cNvSpPr/>
          <p:nvPr/>
        </p:nvSpPr>
        <p:spPr>
          <a:xfrm>
            <a:off x="3312000" y="2232000"/>
            <a:ext cx="5681520" cy="1096200"/>
          </a:xfrm>
          <a:prstGeom prst="rect">
            <a:avLst/>
          </a:prstGeom>
          <a:noFill/>
          <a:ln>
            <a:noFill/>
          </a:ln>
        </p:spPr>
        <p:style>
          <a:lnRef idx="0"/>
          <a:fillRef idx="0"/>
          <a:effectRef idx="0"/>
          <a:fontRef idx="minor"/>
        </p:style>
        <p:txBody>
          <a:bodyPr lIns="90000" rIns="90000" tIns="45000" bIns="45000"/>
          <a:p>
            <a:pPr algn="r">
              <a:lnSpc>
                <a:spcPct val="100000"/>
              </a:lnSpc>
            </a:pPr>
            <a:r>
              <a:rPr b="0" lang="es-GT" sz="2800" spc="-1" strike="noStrike">
                <a:solidFill>
                  <a:srgbClr val="000000"/>
                </a:solidFill>
                <a:uFill>
                  <a:solidFill>
                    <a:srgbClr val="ffffff"/>
                  </a:solidFill>
                </a:uFill>
                <a:latin typeface="Calibri"/>
                <a:ea typeface="DejaVu Sans"/>
              </a:rPr>
              <a:t>Machine Learning</a:t>
            </a:r>
            <a:endParaRPr b="0" lang="es-GT" sz="2800" spc="-1" strike="noStrike">
              <a:solidFill>
                <a:srgbClr val="000000"/>
              </a:solidFill>
              <a:uFill>
                <a:solidFill>
                  <a:srgbClr val="ffffff"/>
                </a:solidFill>
              </a:uFill>
              <a:latin typeface="Arial"/>
            </a:endParaRPr>
          </a:p>
          <a:p>
            <a:pPr algn="r">
              <a:lnSpc>
                <a:spcPct val="100000"/>
              </a:lnSpc>
            </a:pPr>
            <a:r>
              <a:rPr b="0" lang="es-GT" sz="2800" spc="-1" strike="noStrike">
                <a:solidFill>
                  <a:srgbClr val="000000"/>
                </a:solidFill>
                <a:uFill>
                  <a:solidFill>
                    <a:srgbClr val="ffffff"/>
                  </a:solidFill>
                </a:uFill>
                <a:latin typeface="Calibri"/>
                <a:ea typeface="DejaVu Sans"/>
              </a:rPr>
              <a:t>Primer semestre 2018</a:t>
            </a:r>
            <a:endParaRPr b="0" lang="es-GT" sz="2800" spc="-1" strike="noStrike">
              <a:solidFill>
                <a:srgbClr val="000000"/>
              </a:solidFill>
              <a:uFill>
                <a:solidFill>
                  <a:srgbClr val="ffffff"/>
                </a:solidFill>
              </a:uFill>
              <a:latin typeface="Arial"/>
            </a:endParaRPr>
          </a:p>
          <a:p>
            <a:pPr algn="r">
              <a:lnSpc>
                <a:spcPct val="100000"/>
              </a:lnSpc>
            </a:pPr>
            <a:endParaRPr b="0" lang="es-GT" sz="28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34"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Train/val/test split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Para esto dividimos nuestros datos históricos y ahora en vez de solo tener un </a:t>
            </a:r>
            <a:r>
              <a:rPr b="1" lang="es-GT" sz="1400" spc="-1" strike="noStrike">
                <a:solidFill>
                  <a:srgbClr val="000000"/>
                </a:solidFill>
                <a:uFill>
                  <a:solidFill>
                    <a:srgbClr val="ffffff"/>
                  </a:solidFill>
                </a:uFill>
                <a:latin typeface="Calibri"/>
                <a:ea typeface="DejaVu Sans"/>
              </a:rPr>
              <a:t>training set </a:t>
            </a:r>
            <a:r>
              <a:rPr b="0" lang="es-GT" sz="1400" spc="-1" strike="noStrike">
                <a:solidFill>
                  <a:srgbClr val="000000"/>
                </a:solidFill>
                <a:uFill>
                  <a:solidFill>
                    <a:srgbClr val="ffffff"/>
                  </a:solidFill>
                </a:uFill>
                <a:latin typeface="Calibri"/>
                <a:ea typeface="DejaVu Sans"/>
              </a:rPr>
              <a:t>, lo dividiremos en 2 :</a:t>
            </a:r>
            <a:endParaRPr b="0" lang="es-GT" sz="14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Training-set: </a:t>
            </a:r>
            <a:r>
              <a:rPr b="0" lang="es-GT" sz="1400" spc="-1" strike="noStrike">
                <a:solidFill>
                  <a:srgbClr val="000000"/>
                </a:solidFill>
                <a:uFill>
                  <a:solidFill>
                    <a:srgbClr val="ffffff"/>
                  </a:solidFill>
                </a:uFill>
                <a:latin typeface="Calibri"/>
                <a:ea typeface="DejaVu Sans"/>
              </a:rPr>
              <a:t>similar a como lo hemos estado haciendo, servirá para realizar el proceso de entrenamiento</a:t>
            </a:r>
            <a:endParaRPr b="0" lang="es-GT" sz="14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Test-set: </a:t>
            </a:r>
            <a:r>
              <a:rPr b="0" lang="es-GT" sz="1400" spc="-1" strike="noStrike">
                <a:solidFill>
                  <a:srgbClr val="000000"/>
                </a:solidFill>
                <a:uFill>
                  <a:solidFill>
                    <a:srgbClr val="ffffff"/>
                  </a:solidFill>
                </a:uFill>
                <a:latin typeface="Calibri"/>
                <a:ea typeface="DejaVu Sans"/>
              </a:rPr>
              <a:t>Datos históricos que ocultaremos(no mostraremos) al modelo durante el entrenamiento , serán utilizados para realizar predicciones y comparar contra el valor real,es decir</a:t>
            </a:r>
            <a:r>
              <a:rPr b="1" lang="es-GT" sz="1400" spc="-1" strike="noStrike">
                <a:solidFill>
                  <a:srgbClr val="000000"/>
                </a:solidFill>
                <a:uFill>
                  <a:solidFill>
                    <a:srgbClr val="ffffff"/>
                  </a:solidFill>
                </a:uFill>
                <a:latin typeface="Calibri"/>
                <a:ea typeface="DejaVu Sans"/>
              </a:rPr>
              <a:t> para probar y evaluar </a:t>
            </a:r>
            <a:r>
              <a:rPr b="0" lang="es-GT" sz="1400" spc="-1" strike="noStrike">
                <a:solidFill>
                  <a:srgbClr val="000000"/>
                </a:solidFill>
                <a:uFill>
                  <a:solidFill>
                    <a:srgbClr val="ffffff"/>
                  </a:solidFill>
                </a:uFill>
                <a:latin typeface="Calibri"/>
                <a:ea typeface="DejaVu Sans"/>
              </a:rPr>
              <a:t>que tan bien el modelo </a:t>
            </a:r>
            <a:r>
              <a:rPr b="1" lang="es-GT" sz="1400" spc="-1" strike="noStrike">
                <a:solidFill>
                  <a:srgbClr val="000000"/>
                </a:solidFill>
                <a:uFill>
                  <a:solidFill>
                    <a:srgbClr val="ffffff"/>
                  </a:solidFill>
                </a:uFill>
                <a:latin typeface="Calibri"/>
                <a:ea typeface="DejaVu Sans"/>
              </a:rPr>
              <a:t>generaliza</a:t>
            </a:r>
            <a:r>
              <a:rPr b="0" lang="es-GT" sz="1400" spc="-1" strike="noStrike">
                <a:solidFill>
                  <a:srgbClr val="000000"/>
                </a:solidFill>
                <a:uFill>
                  <a:solidFill>
                    <a:srgbClr val="ffffff"/>
                  </a:solidFill>
                </a:uFill>
                <a:latin typeface="Calibri"/>
                <a:ea typeface="DejaVu Sans"/>
              </a:rPr>
              <a:t>(que tanto aprendió, en lugar de memorizar)</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Ejemplo con el problema de predicción de precios de casas:</a:t>
            </a:r>
            <a:endParaRPr b="0" lang="es-GT" sz="1400" spc="-1" strike="noStrike">
              <a:solidFill>
                <a:srgbClr val="000000"/>
              </a:solidFill>
              <a:uFill>
                <a:solidFill>
                  <a:srgbClr val="ffffff"/>
                </a:solidFill>
              </a:uFill>
              <a:latin typeface="Arial"/>
            </a:endParaRPr>
          </a:p>
        </p:txBody>
      </p:sp>
      <p:pic>
        <p:nvPicPr>
          <p:cNvPr id="135" name="" descr=""/>
          <p:cNvPicPr/>
          <p:nvPr/>
        </p:nvPicPr>
        <p:blipFill>
          <a:blip r:embed="rId1"/>
          <a:stretch/>
        </p:blipFill>
        <p:spPr>
          <a:xfrm>
            <a:off x="2520000" y="2980080"/>
            <a:ext cx="3887640" cy="1932840"/>
          </a:xfrm>
          <a:prstGeom prst="rect">
            <a:avLst/>
          </a:prstGeom>
          <a:ln>
            <a:noFill/>
          </a:ln>
        </p:spPr>
      </p:pic>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37"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Train/val/test split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Nota: </a:t>
            </a:r>
            <a:r>
              <a:rPr b="0" lang="es-GT" sz="1400" spc="-1" strike="noStrike">
                <a:solidFill>
                  <a:srgbClr val="000000"/>
                </a:solidFill>
                <a:uFill>
                  <a:solidFill>
                    <a:srgbClr val="ffffff"/>
                  </a:solidFill>
                </a:uFill>
                <a:latin typeface="Calibri"/>
                <a:ea typeface="DejaVu Sans"/>
              </a:rPr>
              <a:t>aun que en los ejemplos usados la separación lleva un orden(la primera parte train,la segunda test) esto fue solo para ilustración, la forma correcta de hacerlo es a través de una separación aleatoria y es recomendable hacer una separación “estratificada”, es decir que se mantenga la </a:t>
            </a:r>
            <a:r>
              <a:rPr b="1" lang="es-GT" sz="1400" spc="-1" strike="noStrike">
                <a:solidFill>
                  <a:srgbClr val="000000"/>
                </a:solidFill>
                <a:uFill>
                  <a:solidFill>
                    <a:srgbClr val="ffffff"/>
                  </a:solidFill>
                </a:uFill>
                <a:latin typeface="Calibri"/>
                <a:ea typeface="DejaVu Sans"/>
              </a:rPr>
              <a:t>distribución original </a:t>
            </a:r>
            <a:r>
              <a:rPr b="0" lang="es-GT" sz="1400" spc="-1" strike="noStrike">
                <a:solidFill>
                  <a:srgbClr val="000000"/>
                </a:solidFill>
                <a:uFill>
                  <a:solidFill>
                    <a:srgbClr val="ffffff"/>
                  </a:solidFill>
                </a:uFill>
                <a:latin typeface="Calibri"/>
                <a:ea typeface="DejaVu Sans"/>
              </a:rPr>
              <a:t>de los datos.</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Esto significa que si en el dataset original se tiene 65% de los datos perteneciendo a la clase 1, y 35% a la clase 0, en los train-set y test-set buscamos mantener esta distribución.</a:t>
            </a:r>
            <a:endParaRPr b="0" lang="es-GT" sz="1400" spc="-1" strike="noStrike">
              <a:solidFill>
                <a:srgbClr val="000000"/>
              </a:solidFill>
              <a:uFill>
                <a:solidFill>
                  <a:srgbClr val="ffffff"/>
                </a:solidFill>
              </a:uFill>
              <a:latin typeface="Arial"/>
            </a:endParaRPr>
          </a:p>
        </p:txBody>
      </p:sp>
      <p:pic>
        <p:nvPicPr>
          <p:cNvPr id="138" name="" descr=""/>
          <p:cNvPicPr/>
          <p:nvPr/>
        </p:nvPicPr>
        <p:blipFill>
          <a:blip r:embed="rId1"/>
          <a:stretch/>
        </p:blipFill>
        <p:spPr>
          <a:xfrm>
            <a:off x="2736000" y="3140280"/>
            <a:ext cx="2951640" cy="1467360"/>
          </a:xfrm>
          <a:prstGeom prst="rect">
            <a:avLst/>
          </a:prstGeom>
          <a:ln>
            <a:noFill/>
          </a:ln>
        </p:spPr>
      </p:pic>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40"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Train/val/test split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Ahora poseemos 2 datasets(train y test) esto significa que al utilizar alguna de las métricas de evaluación ya discutidas , tendremos 2 versiones de cada una de estas métricas.</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 </a:t>
            </a:r>
            <a:r>
              <a:rPr b="0" lang="es-GT" sz="1400" spc="-1" strike="noStrike">
                <a:solidFill>
                  <a:srgbClr val="000000"/>
                </a:solidFill>
                <a:uFill>
                  <a:solidFill>
                    <a:srgbClr val="ffffff"/>
                  </a:solidFill>
                </a:uFill>
                <a:latin typeface="Calibri"/>
                <a:ea typeface="DejaVu Sans"/>
              </a:rPr>
              <a:t>Por ejemplo para accuracy:</a:t>
            </a:r>
            <a:endParaRPr b="0" lang="es-GT" sz="14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Train-accuracy: </a:t>
            </a:r>
            <a:r>
              <a:rPr b="0" lang="es-GT" sz="1400" spc="-1" strike="noStrike">
                <a:solidFill>
                  <a:srgbClr val="000000"/>
                </a:solidFill>
                <a:uFill>
                  <a:solidFill>
                    <a:srgbClr val="ffffff"/>
                  </a:solidFill>
                </a:uFill>
                <a:latin typeface="Calibri"/>
                <a:ea typeface="DejaVu Sans"/>
              </a:rPr>
              <a:t>la métrica de accuracy al ser evaluada usando los datos de entrenamiento</a:t>
            </a:r>
            <a:endParaRPr b="0" lang="es-GT" sz="14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Test-accuracy: </a:t>
            </a:r>
            <a:r>
              <a:rPr b="0" lang="es-GT" sz="1400" spc="-1" strike="noStrike">
                <a:solidFill>
                  <a:srgbClr val="000000"/>
                </a:solidFill>
                <a:uFill>
                  <a:solidFill>
                    <a:srgbClr val="ffffff"/>
                  </a:solidFill>
                </a:uFill>
                <a:latin typeface="Calibri"/>
                <a:ea typeface="DejaVu Sans"/>
              </a:rPr>
              <a:t>la métricas de accuracy al ser evaluada usando los datos de prueba</a:t>
            </a:r>
            <a:endParaRPr b="0" lang="es-GT" sz="1400" spc="-1" strike="noStrike">
              <a:solidFill>
                <a:srgbClr val="000000"/>
              </a:solidFill>
              <a:uFill>
                <a:solidFill>
                  <a:srgbClr val="ffffff"/>
                </a:solidFill>
              </a:uFill>
              <a:latin typeface="Arial"/>
            </a:endParaRPr>
          </a:p>
          <a:p>
            <a:pPr algn="just">
              <a:lnSpc>
                <a:spcPct val="100000"/>
              </a:lnSpc>
            </a:pP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Para MSE en regresión:</a:t>
            </a:r>
            <a:endParaRPr b="0" lang="es-GT" sz="14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Train-MSE: </a:t>
            </a:r>
            <a:r>
              <a:rPr b="0" lang="es-GT" sz="1400" spc="-1" strike="noStrike">
                <a:solidFill>
                  <a:srgbClr val="000000"/>
                </a:solidFill>
                <a:uFill>
                  <a:solidFill>
                    <a:srgbClr val="ffffff"/>
                  </a:solidFill>
                </a:uFill>
                <a:latin typeface="Calibri"/>
                <a:ea typeface="DejaVu Sans"/>
              </a:rPr>
              <a:t>el promedio de errores al cuadrado en los datos de entrenamiento</a:t>
            </a:r>
            <a:endParaRPr b="0" lang="es-GT" sz="14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Test-MSE: </a:t>
            </a:r>
            <a:r>
              <a:rPr b="0" lang="es-GT" sz="1400" spc="-1" strike="noStrike">
                <a:solidFill>
                  <a:srgbClr val="000000"/>
                </a:solidFill>
                <a:uFill>
                  <a:solidFill>
                    <a:srgbClr val="ffffff"/>
                  </a:solidFill>
                </a:uFill>
                <a:latin typeface="Calibri"/>
                <a:ea typeface="DejaVu Sans"/>
              </a:rPr>
              <a:t>el promedio de errores al cuadrado en los datos de prueba</a:t>
            </a:r>
            <a:endParaRPr b="0" lang="es-GT" sz="14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endParaRPr b="0" lang="es-GT" sz="1400" spc="-1" strike="noStrike">
              <a:solidFill>
                <a:srgbClr val="000000"/>
              </a:solidFill>
              <a:uFill>
                <a:solidFill>
                  <a:srgbClr val="ffffff"/>
                </a:solidFill>
              </a:uFill>
              <a:latin typeface="Arial"/>
            </a:endParaRPr>
          </a:p>
          <a:p>
            <a:pPr algn="just">
              <a:lnSpc>
                <a:spcPct val="100000"/>
              </a:lnSpc>
            </a:pPr>
            <a:r>
              <a:rPr b="0" lang="es-GT" sz="1400" spc="-1" strike="noStrike">
                <a:solidFill>
                  <a:srgbClr val="000000"/>
                </a:solidFill>
                <a:uFill>
                  <a:solidFill>
                    <a:srgbClr val="ffffff"/>
                  </a:solidFill>
                </a:uFill>
                <a:latin typeface="Calibri"/>
                <a:ea typeface="DejaVu Sans"/>
              </a:rPr>
              <a:t>De la misma manera con el resto de métricas que ya conocemos. </a:t>
            </a:r>
            <a:endParaRPr b="0" lang="es-GT" sz="1400" spc="-1" strike="noStrike">
              <a:solidFill>
                <a:srgbClr val="000000"/>
              </a:solidFill>
              <a:uFill>
                <a:solidFill>
                  <a:srgbClr val="ffffff"/>
                </a:solidFill>
              </a:uFill>
              <a:latin typeface="Arial"/>
            </a:endParaRPr>
          </a:p>
        </p:txBody>
      </p:sp>
      <p:pic>
        <p:nvPicPr>
          <p:cNvPr id="141" name="" descr=""/>
          <p:cNvPicPr/>
          <p:nvPr/>
        </p:nvPicPr>
        <p:blipFill>
          <a:blip r:embed="rId1"/>
          <a:stretch/>
        </p:blipFill>
        <p:spPr>
          <a:xfrm>
            <a:off x="1368000" y="4176000"/>
            <a:ext cx="6705360" cy="580680"/>
          </a:xfrm>
          <a:prstGeom prst="rect">
            <a:avLst/>
          </a:prstGeom>
          <a:ln>
            <a:noFill/>
          </a:ln>
        </p:spPr>
      </p:pic>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43"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Train/val/test split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En resumen el  </a:t>
            </a:r>
            <a:r>
              <a:rPr b="1" lang="es-GT" sz="1300" spc="-1" strike="noStrike">
                <a:solidFill>
                  <a:srgbClr val="000000"/>
                </a:solidFill>
                <a:uFill>
                  <a:solidFill>
                    <a:srgbClr val="ffffff"/>
                  </a:solidFill>
                </a:uFill>
                <a:latin typeface="Calibri"/>
                <a:ea typeface="DejaVu Sans"/>
              </a:rPr>
              <a:t>test-set</a:t>
            </a:r>
            <a:r>
              <a:rPr b="0" lang="es-GT" sz="1300" spc="-1" strike="noStrike">
                <a:solidFill>
                  <a:srgbClr val="000000"/>
                </a:solidFill>
                <a:uFill>
                  <a:solidFill>
                    <a:srgbClr val="ffffff"/>
                  </a:solidFill>
                </a:uFill>
                <a:latin typeface="Calibri"/>
                <a:ea typeface="DejaVu Sans"/>
              </a:rPr>
              <a:t> nos provee una forma de evaluar nuestros modelos con datos que jamas han visto ,para poder conocer que tan efectivos serán al momento de realizar predicciones en nuevos datos.</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Una vez conociendo como evaluarlo de manera realista, necesitamos establecer una r</a:t>
            </a:r>
            <a:r>
              <a:rPr b="1" lang="es-GT" sz="1300" spc="-1" strike="noStrike">
                <a:solidFill>
                  <a:srgbClr val="000000"/>
                </a:solidFill>
                <a:uFill>
                  <a:solidFill>
                    <a:srgbClr val="ffffff"/>
                  </a:solidFill>
                </a:uFill>
                <a:latin typeface="Calibri"/>
                <a:ea typeface="DejaVu Sans"/>
              </a:rPr>
              <a:t>eferencia , un nivel de comparación</a:t>
            </a:r>
            <a:r>
              <a:rPr b="0" lang="es-GT" sz="1300" spc="-1" strike="noStrike">
                <a:solidFill>
                  <a:srgbClr val="000000"/>
                </a:solidFill>
                <a:uFill>
                  <a:solidFill>
                    <a:srgbClr val="ffffff"/>
                  </a:solidFill>
                </a:uFill>
                <a:latin typeface="Calibri"/>
                <a:ea typeface="DejaVu Sans"/>
              </a:rPr>
              <a:t>, un rendimiento mínimo que debe cumplir.</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En la analogía con el aprendizaje humano: necesitamos una nota mínima con la cual podamos aprobar y concluir que si hemos aprendido.</a:t>
            </a:r>
            <a:endParaRPr b="0" lang="es-GT" sz="1300" spc="-1" strike="noStrike">
              <a:solidFill>
                <a:srgbClr val="000000"/>
              </a:solidFill>
              <a:uFill>
                <a:solidFill>
                  <a:srgbClr val="ffffff"/>
                </a:solidFill>
              </a:uFill>
              <a:latin typeface="Arial"/>
            </a:endParaRPr>
          </a:p>
        </p:txBody>
      </p:sp>
      <p:pic>
        <p:nvPicPr>
          <p:cNvPr id="144" name="" descr=""/>
          <p:cNvPicPr/>
          <p:nvPr/>
        </p:nvPicPr>
        <p:blipFill>
          <a:blip r:embed="rId1"/>
          <a:stretch/>
        </p:blipFill>
        <p:spPr>
          <a:xfrm>
            <a:off x="5112000" y="2992320"/>
            <a:ext cx="1872000" cy="1903680"/>
          </a:xfrm>
          <a:prstGeom prst="rect">
            <a:avLst/>
          </a:prstGeom>
          <a:ln>
            <a:noFill/>
          </a:ln>
        </p:spPr>
      </p:pic>
      <p:pic>
        <p:nvPicPr>
          <p:cNvPr id="145" name="" descr=""/>
          <p:cNvPicPr/>
          <p:nvPr/>
        </p:nvPicPr>
        <p:blipFill>
          <a:blip r:embed="rId2"/>
          <a:stretch/>
        </p:blipFill>
        <p:spPr>
          <a:xfrm>
            <a:off x="2664000" y="3024000"/>
            <a:ext cx="1304640" cy="1875960"/>
          </a:xfrm>
          <a:prstGeom prst="rect">
            <a:avLst/>
          </a:prstGeom>
          <a:ln>
            <a:noFill/>
          </a:ln>
        </p:spPr>
      </p:pic>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47"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Train/val/test split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200" spc="-1" strike="noStrike">
                <a:solidFill>
                  <a:srgbClr val="000000"/>
                </a:solidFill>
                <a:uFill>
                  <a:solidFill>
                    <a:srgbClr val="ffffff"/>
                  </a:solidFill>
                </a:uFill>
                <a:latin typeface="Calibri"/>
                <a:ea typeface="DejaVu Sans"/>
              </a:rPr>
              <a:t>Esta referencia se establece de manera diferente para cada proyecto y aplicación, muchas veces se usan por ejemplo:</a:t>
            </a:r>
            <a:endParaRPr b="0" lang="es-GT" sz="12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1" lang="es-GT" sz="1200" spc="-1" strike="noStrike">
                <a:solidFill>
                  <a:srgbClr val="000000"/>
                </a:solidFill>
                <a:uFill>
                  <a:solidFill>
                    <a:srgbClr val="ffffff"/>
                  </a:solidFill>
                </a:uFill>
                <a:latin typeface="Calibri"/>
                <a:ea typeface="DejaVu Sans"/>
              </a:rPr>
              <a:t>Nivel humano: </a:t>
            </a:r>
            <a:r>
              <a:rPr b="0" lang="es-GT" sz="1200" spc="-1" strike="noStrike">
                <a:solidFill>
                  <a:srgbClr val="000000"/>
                </a:solidFill>
                <a:uFill>
                  <a:solidFill>
                    <a:srgbClr val="ffffff"/>
                  </a:solidFill>
                </a:uFill>
                <a:latin typeface="Calibri"/>
                <a:ea typeface="DejaVu Sans"/>
              </a:rPr>
              <a:t>se establece como nivel de referencia, el valor promedio que un humano puede alcanzar,por ejemplo en diagnóstico médico  ,si el médico logra diagnosticar con 85% de exactitud, se busca que el sistema de ML tenga al menos este valor de exactitud.</a:t>
            </a:r>
            <a:endParaRPr b="0" lang="es-GT" sz="12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1" lang="es-GT" sz="1200" spc="-1" strike="noStrike">
                <a:solidFill>
                  <a:srgbClr val="000000"/>
                </a:solidFill>
                <a:uFill>
                  <a:solidFill>
                    <a:srgbClr val="ffffff"/>
                  </a:solidFill>
                </a:uFill>
                <a:latin typeface="Calibri"/>
                <a:ea typeface="DejaVu Sans"/>
              </a:rPr>
              <a:t>Mejor que una selección aleatoria: </a:t>
            </a:r>
            <a:r>
              <a:rPr b="0" lang="es-GT" sz="1200" spc="-1" strike="noStrike">
                <a:solidFill>
                  <a:srgbClr val="000000"/>
                </a:solidFill>
                <a:uFill>
                  <a:solidFill>
                    <a:srgbClr val="ffffff"/>
                  </a:solidFill>
                </a:uFill>
                <a:latin typeface="Calibri"/>
                <a:ea typeface="DejaVu Sans"/>
              </a:rPr>
              <a:t>en algunos casos donde no hay expertos humanos, se busca que el sistema tenga un rendimiento promedio mejor, al que se tendría con una simple “adivinanza” aleatoria.</a:t>
            </a:r>
            <a:endParaRPr b="0" lang="es-GT" sz="12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1" lang="es-GT" sz="1200" spc="-1" strike="noStrike">
                <a:solidFill>
                  <a:srgbClr val="000000"/>
                </a:solidFill>
                <a:uFill>
                  <a:solidFill>
                    <a:srgbClr val="ffffff"/>
                  </a:solidFill>
                </a:uFill>
                <a:latin typeface="Calibri"/>
                <a:ea typeface="DejaVu Sans"/>
              </a:rPr>
              <a:t>Establecido según el  tipo de problema y/o usuarios: </a:t>
            </a:r>
            <a:r>
              <a:rPr b="0" lang="es-GT" sz="1200" spc="-1" strike="noStrike">
                <a:solidFill>
                  <a:srgbClr val="000000"/>
                </a:solidFill>
                <a:uFill>
                  <a:solidFill>
                    <a:srgbClr val="ffffff"/>
                  </a:solidFill>
                </a:uFill>
                <a:latin typeface="Calibri"/>
                <a:ea typeface="DejaVu Sans"/>
              </a:rPr>
              <a:t>en algunos casos la referencia se da explícitamente ,por ejemplo  “Necesitamos un sistema que con 90% de exactitud nos diga a que grupo pertenece un nuevo cliente”</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200" spc="-1" strike="noStrike">
                <a:solidFill>
                  <a:srgbClr val="000000"/>
                </a:solidFill>
                <a:uFill>
                  <a:solidFill>
                    <a:srgbClr val="ffffff"/>
                  </a:solidFill>
                </a:uFill>
                <a:latin typeface="Calibri"/>
                <a:ea typeface="DejaVu Sans"/>
              </a:rPr>
              <a:t>En general ,es casi imposible que un sistema tenga 100% exactitud, por definición cada problema tiene un nivel de error que no puede ser eliminado de ninguna forma, debido a la aleatoriedad de la realidad, este es conocido como : </a:t>
            </a:r>
            <a:r>
              <a:rPr b="1" lang="es-GT" sz="1200" spc="-1" strike="noStrike">
                <a:solidFill>
                  <a:srgbClr val="000000"/>
                </a:solidFill>
                <a:uFill>
                  <a:solidFill>
                    <a:srgbClr val="ffffff"/>
                  </a:solidFill>
                </a:uFill>
                <a:latin typeface="Calibri"/>
                <a:ea typeface="DejaVu Sans"/>
              </a:rPr>
              <a:t>error de bayes</a:t>
            </a:r>
            <a:r>
              <a:rPr b="0" lang="es-GT" sz="1200" spc="-1" strike="noStrike">
                <a:solidFill>
                  <a:srgbClr val="000000"/>
                </a:solidFill>
                <a:uFill>
                  <a:solidFill>
                    <a:srgbClr val="ffffff"/>
                  </a:solidFill>
                </a:uFill>
                <a:latin typeface="Calibri"/>
                <a:ea typeface="DejaVu Sans"/>
              </a:rPr>
              <a:t> (esta es la meta máxima que no puede ser superada) por lo cual llega un punto en el que es inútil seguir trabajando en mejorar el sistema.</a:t>
            </a:r>
            <a:endParaRPr b="0" lang="es-GT" sz="1200" spc="-1" strike="noStrike">
              <a:solidFill>
                <a:srgbClr val="000000"/>
              </a:solidFill>
              <a:uFill>
                <a:solidFill>
                  <a:srgbClr val="ffffff"/>
                </a:solidFill>
              </a:uFill>
              <a:latin typeface="Arial"/>
            </a:endParaRPr>
          </a:p>
        </p:txBody>
      </p:sp>
      <p:pic>
        <p:nvPicPr>
          <p:cNvPr id="148" name="" descr=""/>
          <p:cNvPicPr/>
          <p:nvPr/>
        </p:nvPicPr>
        <p:blipFill>
          <a:blip r:embed="rId1"/>
          <a:stretch/>
        </p:blipFill>
        <p:spPr>
          <a:xfrm>
            <a:off x="2304000" y="3744000"/>
            <a:ext cx="4248000" cy="1031040"/>
          </a:xfrm>
          <a:prstGeom prst="rect">
            <a:avLst/>
          </a:prstGeom>
          <a:ln>
            <a:noFill/>
          </a:ln>
        </p:spPr>
      </p:pic>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50"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Machine learning debugging/diagnostics</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El </a:t>
            </a:r>
            <a:r>
              <a:rPr b="1" lang="es-GT" sz="1400" spc="-1" strike="noStrike">
                <a:solidFill>
                  <a:srgbClr val="000000"/>
                </a:solidFill>
                <a:uFill>
                  <a:solidFill>
                    <a:srgbClr val="ffffff"/>
                  </a:solidFill>
                </a:uFill>
                <a:latin typeface="Calibri"/>
                <a:ea typeface="DejaVu Sans"/>
              </a:rPr>
              <a:t>test-set </a:t>
            </a:r>
            <a:r>
              <a:rPr b="0" lang="es-GT" sz="1400" spc="-1" strike="noStrike">
                <a:solidFill>
                  <a:srgbClr val="000000"/>
                </a:solidFill>
                <a:uFill>
                  <a:solidFill>
                    <a:srgbClr val="ffffff"/>
                  </a:solidFill>
                </a:uFill>
                <a:latin typeface="Calibri"/>
                <a:ea typeface="DejaVu Sans"/>
              </a:rPr>
              <a:t>nos servirá para evaluar nuestro modelo,  y ¿que pasa si en el proceso de evaluación nuestro modelo tiene una exactitud o rendimiento inaceptable ?</a:t>
            </a:r>
            <a:r>
              <a:rPr b="0" lang="es-GT" sz="1400" spc="-1" strike="noStrike">
                <a:solidFill>
                  <a:srgbClr val="000000"/>
                </a:solidFill>
                <a:uFill>
                  <a:solidFill>
                    <a:srgbClr val="ffffff"/>
                  </a:solidFill>
                </a:uFill>
                <a:latin typeface="Calibri"/>
                <a:ea typeface="DejaVu Sans"/>
              </a:rPr>
              <a:t> </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Es decir, si una vez hemos establecido </a:t>
            </a:r>
            <a:r>
              <a:rPr b="0" lang="es-GT" sz="1400" spc="-1" strike="noStrike">
                <a:solidFill>
                  <a:srgbClr val="000000"/>
                </a:solidFill>
                <a:uFill>
                  <a:solidFill>
                    <a:srgbClr val="ffffff"/>
                  </a:solidFill>
                </a:uFill>
                <a:latin typeface="Calibri"/>
                <a:ea typeface="DejaVu Sans"/>
              </a:rPr>
              <a:t>el valor de referencia o el rendimiento mínimo a cumplir, este no lo logra.</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Analogía: ¿que pasa si luego de hacer el examen con nuevos ejercicios, no logramos la nota de aprobación? </a:t>
            </a:r>
            <a:r>
              <a:rPr b="0" lang="es-GT" sz="1400" spc="-1" strike="noStrike">
                <a:solidFill>
                  <a:srgbClr val="000000"/>
                </a:solidFill>
                <a:uFill>
                  <a:solidFill>
                    <a:srgbClr val="ffffff"/>
                  </a:solidFill>
                </a:uFill>
                <a:latin typeface="Calibri"/>
                <a:ea typeface="DejaVu Sans"/>
              </a:rPr>
              <a:t> </a:t>
            </a:r>
            <a:endParaRPr b="0" lang="es-GT" sz="1400" spc="-1" strike="noStrike">
              <a:solidFill>
                <a:srgbClr val="000000"/>
              </a:solidFill>
              <a:uFill>
                <a:solidFill>
                  <a:srgbClr val="ffffff"/>
                </a:solidFill>
              </a:uFill>
              <a:latin typeface="Arial"/>
            </a:endParaRPr>
          </a:p>
        </p:txBody>
      </p:sp>
      <p:pic>
        <p:nvPicPr>
          <p:cNvPr id="151" name="" descr=""/>
          <p:cNvPicPr/>
          <p:nvPr/>
        </p:nvPicPr>
        <p:blipFill>
          <a:blip r:embed="rId1"/>
          <a:stretch/>
        </p:blipFill>
        <p:spPr>
          <a:xfrm>
            <a:off x="3600000" y="2992320"/>
            <a:ext cx="1872000" cy="1903680"/>
          </a:xfrm>
          <a:prstGeom prst="rect">
            <a:avLst/>
          </a:prstGeom>
          <a:ln>
            <a:noFill/>
          </a:ln>
        </p:spPr>
      </p:pic>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53"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Machine learning debugging/diagnostics</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El </a:t>
            </a:r>
            <a:r>
              <a:rPr b="1" lang="es-GT" sz="1400" spc="-1" strike="noStrike">
                <a:solidFill>
                  <a:srgbClr val="000000"/>
                </a:solidFill>
                <a:uFill>
                  <a:solidFill>
                    <a:srgbClr val="ffffff"/>
                  </a:solidFill>
                </a:uFill>
                <a:latin typeface="Calibri"/>
                <a:ea typeface="DejaVu Sans"/>
              </a:rPr>
              <a:t>test-set </a:t>
            </a:r>
            <a:r>
              <a:rPr b="0" lang="es-GT" sz="1400" spc="-1" strike="noStrike">
                <a:solidFill>
                  <a:srgbClr val="000000"/>
                </a:solidFill>
                <a:uFill>
                  <a:solidFill>
                    <a:srgbClr val="ffffff"/>
                  </a:solidFill>
                </a:uFill>
                <a:latin typeface="Calibri"/>
                <a:ea typeface="DejaVu Sans"/>
              </a:rPr>
              <a:t>nos servirá para evaluar nuestro modelo,  y ¿que pasa si en el proceso de evaluación nuestro modelo tiene una exactitud o rendimiento inaceptable ?</a:t>
            </a:r>
            <a:r>
              <a:rPr b="0" lang="es-GT" sz="1400" spc="-1" strike="noStrike">
                <a:solidFill>
                  <a:srgbClr val="000000"/>
                </a:solidFill>
                <a:uFill>
                  <a:solidFill>
                    <a:srgbClr val="ffffff"/>
                  </a:solidFill>
                </a:uFill>
                <a:latin typeface="Calibri"/>
                <a:ea typeface="DejaVu Sans"/>
              </a:rPr>
              <a:t> </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Es decir, si una vez hemos establecido </a:t>
            </a:r>
            <a:r>
              <a:rPr b="0" lang="es-GT" sz="1400" spc="-1" strike="noStrike">
                <a:solidFill>
                  <a:srgbClr val="000000"/>
                </a:solidFill>
                <a:uFill>
                  <a:solidFill>
                    <a:srgbClr val="ffffff"/>
                  </a:solidFill>
                </a:uFill>
                <a:latin typeface="Calibri"/>
                <a:ea typeface="DejaVu Sans"/>
              </a:rPr>
              <a:t>el valor de referencia o el rendimiento mínimo a cumplir, este no lo logra.</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Analogía: ¿que pasa si luego de hacer el examen con nuevos ejercicios, no logramos la nota de aprobación?</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Hay 2 problemas comunes de los cuales sufren los modelos de Machine Learning y es  muy probable que si tenemos un rendimiento bajo ,se sufra de uno de estos(o ambos)</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Cada uno de estos tiene asociadas acciones correctivas.</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Pero antes de corregir </a:t>
            </a:r>
            <a:r>
              <a:rPr b="1" lang="es-GT" sz="1400" spc="-1" strike="noStrike">
                <a:solidFill>
                  <a:srgbClr val="000000"/>
                </a:solidFill>
                <a:uFill>
                  <a:solidFill>
                    <a:srgbClr val="ffffff"/>
                  </a:solidFill>
                </a:uFill>
                <a:latin typeface="Calibri"/>
                <a:ea typeface="DejaVu Sans"/>
              </a:rPr>
              <a:t>necesitamos diagnosticar</a:t>
            </a:r>
            <a:endParaRPr b="0" lang="es-GT" sz="1400" spc="-1" strike="noStrike">
              <a:solidFill>
                <a:srgbClr val="000000"/>
              </a:solidFill>
              <a:uFill>
                <a:solidFill>
                  <a:srgbClr val="ffffff"/>
                </a:solidFill>
              </a:uFill>
              <a:latin typeface="Arial"/>
            </a:endParaRPr>
          </a:p>
        </p:txBody>
      </p:sp>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55"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Overfitting (bias grande)</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El sobre-ajuste u overfitting ocurre en casos en los cuales el modelo no es capaz de </a:t>
            </a:r>
            <a:r>
              <a:rPr b="1" lang="es-GT" sz="1400" spc="-1" strike="noStrike">
                <a:solidFill>
                  <a:srgbClr val="000000"/>
                </a:solidFill>
                <a:uFill>
                  <a:solidFill>
                    <a:srgbClr val="ffffff"/>
                  </a:solidFill>
                </a:uFill>
                <a:latin typeface="Calibri"/>
                <a:ea typeface="DejaVu Sans"/>
              </a:rPr>
              <a:t>generalizar </a:t>
            </a:r>
            <a:r>
              <a:rPr b="0" lang="es-GT" sz="1400" spc="-1" strike="noStrike">
                <a:solidFill>
                  <a:srgbClr val="000000"/>
                </a:solidFill>
                <a:uFill>
                  <a:solidFill>
                    <a:srgbClr val="ffffff"/>
                  </a:solidFill>
                </a:uFill>
                <a:latin typeface="Calibri"/>
                <a:ea typeface="DejaVu Sans"/>
              </a:rPr>
              <a:t>a nuevas observaciones aún cuando si tiene buen rendimiento en los datos de entrenamiento.</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Es decir: tiene buen rendimiento en el </a:t>
            </a:r>
            <a:r>
              <a:rPr b="1" lang="es-GT" sz="1400" spc="-1" strike="noStrike">
                <a:solidFill>
                  <a:srgbClr val="000000"/>
                </a:solidFill>
                <a:uFill>
                  <a:solidFill>
                    <a:srgbClr val="ffffff"/>
                  </a:solidFill>
                </a:uFill>
                <a:latin typeface="Calibri"/>
                <a:ea typeface="DejaVu Sans"/>
              </a:rPr>
              <a:t>train-set </a:t>
            </a:r>
            <a:r>
              <a:rPr b="0" lang="es-GT" sz="1400" spc="-1" strike="noStrike">
                <a:solidFill>
                  <a:srgbClr val="000000"/>
                </a:solidFill>
                <a:uFill>
                  <a:solidFill>
                    <a:srgbClr val="ffffff"/>
                  </a:solidFill>
                </a:uFill>
                <a:latin typeface="Calibri"/>
                <a:ea typeface="DejaVu Sans"/>
              </a:rPr>
              <a:t> pero no tiene buen rendimiento en el </a:t>
            </a:r>
            <a:r>
              <a:rPr b="1" lang="es-GT" sz="1400" spc="-1" strike="noStrike">
                <a:solidFill>
                  <a:srgbClr val="000000"/>
                </a:solidFill>
                <a:uFill>
                  <a:solidFill>
                    <a:srgbClr val="ffffff"/>
                  </a:solidFill>
                </a:uFill>
                <a:latin typeface="Calibri"/>
                <a:ea typeface="DejaVu Sans"/>
              </a:rPr>
              <a:t>test-set</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Analogía con aprendizaje humano: memorizamos en lugar de aprender, nos memorizamos de principio a fin solo los problemas vistos en clase pero sin comprender la esencia detrás  del tema ,nos va bien en un corto que contiene los mismos ejemplos vistos en clase, pero en el examen con nuevos ejercicios , fallamos.</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El overfitting ocurre comúnmente con modelos complejos, por ejemplo:</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Polinomios de alto grado.</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Modelos con demasiadas features(no siempre mas es mejor)</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En deep-learning: redes con muchas capas, o con muchas neuronas.</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También ocurre comúnmente en problemas con muy pocos datos.</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O bien , cuando el modelo se entrena demasiado tiempo(mas del necesario) </a:t>
            </a:r>
            <a:endParaRPr b="0" lang="es-GT" sz="1400" spc="-1" strike="noStrike">
              <a:solidFill>
                <a:srgbClr val="000000"/>
              </a:solidFill>
              <a:uFill>
                <a:solidFill>
                  <a:srgbClr val="ffffff"/>
                </a:solidFill>
              </a:uFill>
              <a:latin typeface="Arial"/>
            </a:endParaRPr>
          </a:p>
        </p:txBody>
      </p:sp>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57"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Overfitting(variación grande)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En resumen , el overfitting tiene mayor probabilidad de ocurrencia en problemas donde el tamaño/complejidad de los modelos es grande, y el tamaño de los datasets de entrenamiento son pequeños(demasiada complejidad para los datos que se tienen)</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En casos con pocas dimensiones(pocas features) es posible identificar el overfitting visualmente al ver que la hipótesis obtenida se sobre-ajusta(de manera exagerada) para pasar por cada punto, en lugar de seguir un patrón aun que pase solo relativamente cerca de los puntos.</a:t>
            </a:r>
            <a:endParaRPr b="0" lang="es-GT" sz="1300" spc="-1" strike="noStrike">
              <a:solidFill>
                <a:srgbClr val="000000"/>
              </a:solidFill>
              <a:uFill>
                <a:solidFill>
                  <a:srgbClr val="ffffff"/>
                </a:solidFill>
              </a:uFill>
              <a:latin typeface="Arial"/>
            </a:endParaRPr>
          </a:p>
        </p:txBody>
      </p:sp>
      <p:pic>
        <p:nvPicPr>
          <p:cNvPr id="158" name="" descr=""/>
          <p:cNvPicPr/>
          <p:nvPr/>
        </p:nvPicPr>
        <p:blipFill>
          <a:blip r:embed="rId1"/>
          <a:stretch/>
        </p:blipFill>
        <p:spPr>
          <a:xfrm>
            <a:off x="3242160" y="2738160"/>
            <a:ext cx="2301840" cy="2301840"/>
          </a:xfrm>
          <a:prstGeom prst="rect">
            <a:avLst/>
          </a:prstGeom>
          <a:ln>
            <a:noFill/>
          </a:ln>
        </p:spPr>
      </p:pic>
      <p:sp>
        <p:nvSpPr>
          <p:cNvPr id="159" name="TextShape 3"/>
          <p:cNvSpPr txBox="1"/>
          <p:nvPr/>
        </p:nvSpPr>
        <p:spPr>
          <a:xfrm>
            <a:off x="5869080" y="2805120"/>
            <a:ext cx="3202920" cy="1749240"/>
          </a:xfrm>
          <a:prstGeom prst="rect">
            <a:avLst/>
          </a:prstGeom>
          <a:noFill/>
          <a:ln>
            <a:noFill/>
          </a:ln>
        </p:spPr>
        <p:txBody>
          <a:bodyPr lIns="90000" rIns="90000" tIns="45000" bIns="45000"/>
          <a:p>
            <a:pPr marL="216000" indent="-216000">
              <a:buClr>
                <a:srgbClr val="000000"/>
              </a:buClr>
              <a:buSzPct val="45000"/>
              <a:buFont typeface="Wingdings" charset="2"/>
              <a:buChar char=""/>
            </a:pPr>
            <a:r>
              <a:rPr b="0" lang="es-GT" sz="1300" spc="-1" strike="noStrike">
                <a:solidFill>
                  <a:srgbClr val="000000"/>
                </a:solidFill>
                <a:uFill>
                  <a:solidFill>
                    <a:srgbClr val="ffffff"/>
                  </a:solidFill>
                </a:uFill>
                <a:latin typeface="Arial"/>
              </a:rPr>
              <a:t>La hipótesis verde esta sobre-ajustada ya que no sigue el “patrón”  básico si no que busca pasar de manera exagerada en cada punto de los datos.</a:t>
            </a:r>
            <a:endParaRPr b="0" lang="es-GT" sz="1300" spc="-1" strike="noStrike">
              <a:solidFill>
                <a:srgbClr val="000000"/>
              </a:solidFill>
              <a:uFill>
                <a:solidFill>
                  <a:srgbClr val="ffffff"/>
                </a:solidFill>
              </a:uFill>
              <a:latin typeface="Arial"/>
            </a:endParaRPr>
          </a:p>
          <a:p>
            <a:pPr marL="216000" indent="-216000">
              <a:buClr>
                <a:srgbClr val="000000"/>
              </a:buClr>
              <a:buSzPct val="45000"/>
              <a:buFont typeface="Wingdings" charset="2"/>
              <a:buChar char=""/>
            </a:pPr>
            <a:r>
              <a:rPr b="0" lang="es-GT" sz="1300" spc="-1" strike="noStrike">
                <a:solidFill>
                  <a:srgbClr val="000000"/>
                </a:solidFill>
                <a:uFill>
                  <a:solidFill>
                    <a:srgbClr val="ffffff"/>
                  </a:solidFill>
                </a:uFill>
                <a:latin typeface="Arial"/>
              </a:rPr>
              <a:t>La hipótesis negra es una mejor hipótesis ya que aun que falla en algunos puntos, captura mejor el patrón o estructura de los datos.</a:t>
            </a:r>
            <a:endParaRPr b="0" lang="es-GT" sz="1300" spc="-1" strike="noStrike">
              <a:solidFill>
                <a:srgbClr val="000000"/>
              </a:solidFill>
              <a:uFill>
                <a:solidFill>
                  <a:srgbClr val="ffffff"/>
                </a:solidFill>
              </a:uFill>
              <a:latin typeface="Arial"/>
            </a:endParaRPr>
          </a:p>
        </p:txBody>
      </p:sp>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61"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Underfitting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El underfitting ocurre </a:t>
            </a:r>
            <a:r>
              <a:rPr b="0" lang="es-GT" sz="1400" spc="-1" strike="noStrike">
                <a:solidFill>
                  <a:srgbClr val="000000"/>
                </a:solidFill>
                <a:uFill>
                  <a:solidFill>
                    <a:srgbClr val="ffffff"/>
                  </a:solidFill>
                </a:uFill>
                <a:latin typeface="Calibri"/>
                <a:ea typeface="DejaVu Sans"/>
              </a:rPr>
              <a:t>en casos donde el modelo es incapaz de realizar predicciones precisas i</a:t>
            </a:r>
            <a:r>
              <a:rPr b="0" lang="es-GT" sz="1400" spc="-1" strike="noStrike">
                <a:solidFill>
                  <a:srgbClr val="000000"/>
                </a:solidFill>
                <a:uFill>
                  <a:solidFill>
                    <a:srgbClr val="ffffff"/>
                  </a:solidFill>
                </a:uFill>
                <a:latin typeface="Calibri"/>
                <a:ea typeface="DejaVu Sans"/>
              </a:rPr>
              <a:t>ncluso en el </a:t>
            </a:r>
            <a:r>
              <a:rPr b="1" lang="es-GT" sz="1400" spc="-1" strike="noStrike">
                <a:solidFill>
                  <a:srgbClr val="000000"/>
                </a:solidFill>
                <a:uFill>
                  <a:solidFill>
                    <a:srgbClr val="ffffff"/>
                  </a:solidFill>
                </a:uFill>
                <a:latin typeface="Calibri"/>
                <a:ea typeface="DejaVu Sans"/>
              </a:rPr>
              <a:t>train-set</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Es decir: tiene mal rendimiento tanto en el </a:t>
            </a:r>
            <a:r>
              <a:rPr b="1" lang="es-GT" sz="1400" spc="-1" strike="noStrike">
                <a:solidFill>
                  <a:srgbClr val="000000"/>
                </a:solidFill>
                <a:uFill>
                  <a:solidFill>
                    <a:srgbClr val="ffffff"/>
                  </a:solidFill>
                </a:uFill>
                <a:latin typeface="Calibri"/>
                <a:ea typeface="DejaVu Sans"/>
              </a:rPr>
              <a:t>train-set </a:t>
            </a:r>
            <a:r>
              <a:rPr b="0" lang="es-GT" sz="1400" spc="-1" strike="noStrike">
                <a:solidFill>
                  <a:srgbClr val="000000"/>
                </a:solidFill>
                <a:uFill>
                  <a:solidFill>
                    <a:srgbClr val="ffffff"/>
                  </a:solidFill>
                </a:uFill>
                <a:latin typeface="Calibri"/>
                <a:ea typeface="DejaVu Sans"/>
              </a:rPr>
              <a:t> como en el </a:t>
            </a:r>
            <a:r>
              <a:rPr b="1" lang="es-GT" sz="1400" spc="-1" strike="noStrike">
                <a:solidFill>
                  <a:srgbClr val="000000"/>
                </a:solidFill>
                <a:uFill>
                  <a:solidFill>
                    <a:srgbClr val="ffffff"/>
                  </a:solidFill>
                </a:uFill>
                <a:latin typeface="Calibri"/>
                <a:ea typeface="DejaVu Sans"/>
              </a:rPr>
              <a:t>test-set</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Esto ocurre el modelo no logra capturar la estructura y patrones existentes en el train set(en overfitting la estructura se captura de manera exagerada, acá no se captura o se captura mal)</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Analogía con aprendizaje humano: no logramos entender ni absorber el patrón de un nuevo tema , pero tampoco memorizamos los pasos por lo cual no nos va bien , ni al resolver los mismos ejemplos ya vistos en clase.</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El overfitting ocurre comúnmente en modelos  de poca complejidad que no capturan bien la estructura de los datos, por ejemplo:</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Polinomios de bajo grado(pensemos en datos de forma cuadrática siendo modelados con una linea)</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Modelos con muy pocas features(no tiene la información suficiente para tomar una desición)</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En deep-learning: redes con pocas capas, o con pocas neuronas.</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O bien , cuando el modelo se entrena muy poco tiempo(pocas iteraciones) </a:t>
            </a:r>
            <a:endParaRPr b="0" lang="es-GT" sz="1400" spc="-1" strike="noStrike">
              <a:solidFill>
                <a:srgbClr val="000000"/>
              </a:solidFill>
              <a:uFill>
                <a:solidFill>
                  <a:srgbClr val="ffffff"/>
                </a:solidFill>
              </a:uFill>
              <a:latin typeface="Arial"/>
            </a:endParaRPr>
          </a:p>
        </p:txBody>
      </p:sp>
    </p:spTree>
  </p:cSld>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3600" spc="-1" strike="noStrike">
                <a:solidFill>
                  <a:srgbClr val="002060"/>
                </a:solidFill>
                <a:uFill>
                  <a:solidFill>
                    <a:srgbClr val="ffffff"/>
                  </a:solidFill>
                </a:uFill>
                <a:latin typeface="Calibri"/>
                <a:ea typeface="DejaVu Sans"/>
              </a:rPr>
              <a:t>Evaluación de modelos</a:t>
            </a:r>
            <a:endParaRPr b="0" lang="es-GT" sz="3600" spc="-1" strike="noStrike">
              <a:solidFill>
                <a:srgbClr val="000000"/>
              </a:solidFill>
              <a:uFill>
                <a:solidFill>
                  <a:srgbClr val="ffffff"/>
                </a:solidFill>
              </a:uFill>
              <a:latin typeface="Arial"/>
            </a:endParaRPr>
          </a:p>
        </p:txBody>
      </p:sp>
      <p:sp>
        <p:nvSpPr>
          <p:cNvPr id="114" name="CustomShape 2"/>
          <p:cNvSpPr/>
          <p:nvPr/>
        </p:nvSpPr>
        <p:spPr>
          <a:xfrm>
            <a:off x="255960" y="1296000"/>
            <a:ext cx="8239680" cy="1511640"/>
          </a:xfrm>
          <a:prstGeom prst="rect">
            <a:avLst/>
          </a:prstGeom>
          <a:noFill/>
          <a:ln>
            <a:noFill/>
          </a:ln>
        </p:spPr>
        <p:style>
          <a:lnRef idx="0"/>
          <a:fillRef idx="0"/>
          <a:effectRef idx="0"/>
          <a:fontRef idx="minor"/>
        </p:style>
        <p:txBody>
          <a:bodyPr lIns="0" rIns="0" tIns="0" bIns="0"/>
          <a:p>
            <a:pPr marL="216000" indent="-211320">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En la última clase aprendimos nuevas métricas de </a:t>
            </a:r>
            <a:r>
              <a:rPr b="1" lang="es-GT" sz="1600" spc="-1" strike="noStrike">
                <a:solidFill>
                  <a:srgbClr val="000000"/>
                </a:solidFill>
                <a:uFill>
                  <a:solidFill>
                    <a:srgbClr val="ffffff"/>
                  </a:solidFill>
                </a:uFill>
                <a:latin typeface="Calibri"/>
                <a:ea typeface="DejaVu Sans"/>
              </a:rPr>
              <a:t>evaluación</a:t>
            </a:r>
            <a:r>
              <a:rPr b="0" lang="es-GT" sz="1600" spc="-1" strike="noStrike">
                <a:solidFill>
                  <a:srgbClr val="000000"/>
                </a:solidFill>
                <a:uFill>
                  <a:solidFill>
                    <a:srgbClr val="ffffff"/>
                  </a:solidFill>
                </a:uFill>
                <a:latin typeface="Calibri"/>
                <a:ea typeface="DejaVu Sans"/>
              </a:rPr>
              <a:t> de modelos</a:t>
            </a:r>
            <a:endParaRPr b="0" lang="es-GT" sz="16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Aprendimos el problema de usar accuracy en datasets desbalanceados  y otras métricas alternativas.</a:t>
            </a:r>
            <a:endParaRPr b="0" lang="es-GT" sz="16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Aprendimos la matriz de confusión y su significado.</a:t>
            </a:r>
            <a:endParaRPr b="0" lang="es-GT" sz="16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Aprendimos del balance entre </a:t>
            </a:r>
            <a:r>
              <a:rPr b="1" lang="es-GT" sz="1600" spc="-1" strike="noStrike">
                <a:solidFill>
                  <a:srgbClr val="000000"/>
                </a:solidFill>
                <a:uFill>
                  <a:solidFill>
                    <a:srgbClr val="ffffff"/>
                  </a:solidFill>
                </a:uFill>
                <a:latin typeface="Calibri"/>
                <a:ea typeface="DejaVu Sans"/>
              </a:rPr>
              <a:t>precisión y recall</a:t>
            </a:r>
            <a:endParaRPr b="0" lang="es-GT" sz="16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En esta clase continuamos con el tema de </a:t>
            </a:r>
            <a:r>
              <a:rPr b="1" lang="es-GT" sz="1600" spc="-1" strike="noStrike">
                <a:solidFill>
                  <a:srgbClr val="000000"/>
                </a:solidFill>
                <a:uFill>
                  <a:solidFill>
                    <a:srgbClr val="ffffff"/>
                  </a:solidFill>
                </a:uFill>
                <a:latin typeface="Calibri"/>
                <a:ea typeface="DejaVu Sans"/>
              </a:rPr>
              <a:t>evaluación </a:t>
            </a:r>
            <a:r>
              <a:rPr b="0" lang="es-GT" sz="1600" spc="-1" strike="noStrike">
                <a:solidFill>
                  <a:srgbClr val="000000"/>
                </a:solidFill>
                <a:uFill>
                  <a:solidFill>
                    <a:srgbClr val="ffffff"/>
                  </a:solidFill>
                </a:uFill>
                <a:latin typeface="Calibri"/>
                <a:ea typeface="DejaVu Sans"/>
              </a:rPr>
              <a:t>y lo utilizamos como herramienta de </a:t>
            </a:r>
            <a:r>
              <a:rPr b="1" lang="es-GT" sz="1600" spc="-1" strike="noStrike">
                <a:solidFill>
                  <a:srgbClr val="000000"/>
                </a:solidFill>
                <a:uFill>
                  <a:solidFill>
                    <a:srgbClr val="ffffff"/>
                  </a:solidFill>
                </a:uFill>
                <a:latin typeface="Calibri"/>
                <a:ea typeface="DejaVu Sans"/>
              </a:rPr>
              <a:t>selección de modelos</a:t>
            </a:r>
            <a:endParaRPr b="0" lang="es-GT" sz="16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Introducimos : </a:t>
            </a:r>
            <a:r>
              <a:rPr b="1" lang="es-GT" sz="1600" spc="-1" strike="noStrike">
                <a:solidFill>
                  <a:srgbClr val="000000"/>
                </a:solidFill>
                <a:uFill>
                  <a:solidFill>
                    <a:srgbClr val="ffffff"/>
                  </a:solidFill>
                </a:uFill>
                <a:latin typeface="Calibri"/>
                <a:ea typeface="DejaVu Sans"/>
              </a:rPr>
              <a:t>diagnostico de ML </a:t>
            </a:r>
            <a:r>
              <a:rPr b="0" lang="es-GT" sz="1600" spc="-1" strike="noStrike">
                <a:solidFill>
                  <a:srgbClr val="000000"/>
                </a:solidFill>
                <a:uFill>
                  <a:solidFill>
                    <a:srgbClr val="ffffff"/>
                  </a:solidFill>
                </a:uFill>
                <a:latin typeface="Calibri"/>
                <a:ea typeface="DejaVu Sans"/>
              </a:rPr>
              <a:t>o </a:t>
            </a:r>
            <a:r>
              <a:rPr b="1" lang="es-GT" sz="1600" spc="-1" strike="noStrike">
                <a:solidFill>
                  <a:srgbClr val="000000"/>
                </a:solidFill>
                <a:uFill>
                  <a:solidFill>
                    <a:srgbClr val="ffffff"/>
                  </a:solidFill>
                </a:uFill>
                <a:latin typeface="Calibri"/>
                <a:ea typeface="DejaVu Sans"/>
              </a:rPr>
              <a:t>ML debugging , underfitting y overfitting</a:t>
            </a:r>
            <a:endParaRPr b="0" lang="es-GT" sz="1600" spc="-1" strike="noStrike">
              <a:solidFill>
                <a:srgbClr val="000000"/>
              </a:solidFill>
              <a:uFill>
                <a:solidFill>
                  <a:srgbClr val="ffffff"/>
                </a:solidFill>
              </a:uFill>
              <a:latin typeface="Arial"/>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63"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Underfitting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En resumen , el underfitting tiene mayor probabilidad de ocurrencia en problemas donde el tamaño/complejidad de los modelos es pequeño(demasiado simples para los datos), por lo tanto no logra capturar la estructura y patrones en los datos.</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En casos con pocas dimensiones(pocas features) es posible identificar el underfitting visualmente al ver que la hipótesis obtenida no sigue los patrones y estructura de los datos.</a:t>
            </a:r>
            <a:endParaRPr b="0" lang="es-GT" sz="1300" spc="-1" strike="noStrike">
              <a:solidFill>
                <a:srgbClr val="000000"/>
              </a:solidFill>
              <a:uFill>
                <a:solidFill>
                  <a:srgbClr val="ffffff"/>
                </a:solidFill>
              </a:uFill>
              <a:latin typeface="Arial"/>
            </a:endParaRPr>
          </a:p>
        </p:txBody>
      </p:sp>
      <p:sp>
        <p:nvSpPr>
          <p:cNvPr id="164" name="TextShape 3"/>
          <p:cNvSpPr txBox="1"/>
          <p:nvPr/>
        </p:nvSpPr>
        <p:spPr>
          <a:xfrm>
            <a:off x="5869080" y="2805120"/>
            <a:ext cx="3202920" cy="1749240"/>
          </a:xfrm>
          <a:prstGeom prst="rect">
            <a:avLst/>
          </a:prstGeom>
          <a:noFill/>
          <a:ln>
            <a:noFill/>
          </a:ln>
        </p:spPr>
        <p:txBody>
          <a:bodyPr lIns="90000" rIns="90000" tIns="45000" bIns="45000"/>
          <a:p>
            <a:pPr marL="216000" indent="-216000">
              <a:buClr>
                <a:srgbClr val="000000"/>
              </a:buClr>
              <a:buSzPct val="45000"/>
              <a:buFont typeface="Wingdings" charset="2"/>
              <a:buChar char=""/>
            </a:pPr>
            <a:r>
              <a:rPr b="0" lang="es-GT" sz="1300" spc="-1" strike="noStrike">
                <a:solidFill>
                  <a:srgbClr val="000000"/>
                </a:solidFill>
                <a:uFill>
                  <a:solidFill>
                    <a:srgbClr val="ffffff"/>
                  </a:solidFill>
                </a:uFill>
                <a:latin typeface="Arial"/>
              </a:rPr>
              <a:t>Visualmente podemos encontrar un patrón en los datos a través de una curva,pero el modelo es una linea y este no se ajusta bien a esta estructura.</a:t>
            </a:r>
            <a:endParaRPr b="0" lang="es-GT" sz="1300" spc="-1" strike="noStrike">
              <a:solidFill>
                <a:srgbClr val="000000"/>
              </a:solidFill>
              <a:uFill>
                <a:solidFill>
                  <a:srgbClr val="ffffff"/>
                </a:solidFill>
              </a:uFill>
              <a:latin typeface="Arial"/>
            </a:endParaRPr>
          </a:p>
          <a:p>
            <a:pPr marL="216000" indent="-216000">
              <a:buClr>
                <a:srgbClr val="000000"/>
              </a:buClr>
              <a:buSzPct val="45000"/>
              <a:buFont typeface="Wingdings" charset="2"/>
              <a:buChar char=""/>
            </a:pPr>
            <a:r>
              <a:rPr b="0" lang="es-GT" sz="1300" spc="-1" strike="noStrike">
                <a:solidFill>
                  <a:srgbClr val="000000"/>
                </a:solidFill>
                <a:uFill>
                  <a:solidFill>
                    <a:srgbClr val="ffffff"/>
                  </a:solidFill>
                </a:uFill>
                <a:latin typeface="Arial"/>
              </a:rPr>
              <a:t>En la segunda imagen podemos ver una hipótesis mas adecuada para el problema,esta si captura la estructura de los datos y sigue el patrón.</a:t>
            </a:r>
            <a:endParaRPr b="0" lang="es-GT" sz="1300" spc="-1" strike="noStrike">
              <a:solidFill>
                <a:srgbClr val="000000"/>
              </a:solidFill>
              <a:uFill>
                <a:solidFill>
                  <a:srgbClr val="ffffff"/>
                </a:solidFill>
              </a:uFill>
              <a:latin typeface="Arial"/>
            </a:endParaRPr>
          </a:p>
        </p:txBody>
      </p:sp>
      <p:pic>
        <p:nvPicPr>
          <p:cNvPr id="165" name="" descr=""/>
          <p:cNvPicPr/>
          <p:nvPr/>
        </p:nvPicPr>
        <p:blipFill>
          <a:blip r:embed="rId1"/>
          <a:stretch/>
        </p:blipFill>
        <p:spPr>
          <a:xfrm>
            <a:off x="637920" y="2644560"/>
            <a:ext cx="1810080" cy="2107440"/>
          </a:xfrm>
          <a:prstGeom prst="rect">
            <a:avLst/>
          </a:prstGeom>
          <a:ln>
            <a:noFill/>
          </a:ln>
        </p:spPr>
      </p:pic>
      <p:pic>
        <p:nvPicPr>
          <p:cNvPr id="166" name="" descr=""/>
          <p:cNvPicPr/>
          <p:nvPr/>
        </p:nvPicPr>
        <p:blipFill>
          <a:blip r:embed="rId2"/>
          <a:stretch/>
        </p:blipFill>
        <p:spPr>
          <a:xfrm>
            <a:off x="3181320" y="2807640"/>
            <a:ext cx="1786680" cy="1716840"/>
          </a:xfrm>
          <a:prstGeom prst="rect">
            <a:avLst/>
          </a:prstGeom>
          <a:ln>
            <a:noFill/>
          </a:ln>
        </p:spPr>
      </p:pic>
    </p:spTree>
  </p:cSld>
  <p:timing>
    <p:tnLst>
      <p:par>
        <p:cTn id="39" dur="indefinite" restart="never" nodeType="tmRoot">
          <p:childTnLst>
            <p:seq>
              <p:cTn id="40"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68" name="CustomShape 2"/>
          <p:cNvSpPr/>
          <p:nvPr/>
        </p:nvSpPr>
        <p:spPr>
          <a:xfrm>
            <a:off x="504000" y="1368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Underfitting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endParaRPr b="0" lang="es-GT" sz="1500" spc="-1" strike="noStrike">
              <a:solidFill>
                <a:srgbClr val="000000"/>
              </a:solidFill>
              <a:uFill>
                <a:solidFill>
                  <a:srgbClr val="ffffff"/>
                </a:solidFill>
              </a:uFill>
              <a:latin typeface="Arial"/>
            </a:endParaRPr>
          </a:p>
        </p:txBody>
      </p:sp>
      <p:pic>
        <p:nvPicPr>
          <p:cNvPr id="169" name="" descr=""/>
          <p:cNvPicPr/>
          <p:nvPr/>
        </p:nvPicPr>
        <p:blipFill>
          <a:blip r:embed="rId1"/>
          <a:stretch/>
        </p:blipFill>
        <p:spPr>
          <a:xfrm>
            <a:off x="3492360" y="2617200"/>
            <a:ext cx="2351520" cy="1486800"/>
          </a:xfrm>
          <a:prstGeom prst="rect">
            <a:avLst/>
          </a:prstGeom>
          <a:ln>
            <a:noFill/>
          </a:ln>
        </p:spPr>
      </p:pic>
      <p:pic>
        <p:nvPicPr>
          <p:cNvPr id="170" name="" descr=""/>
          <p:cNvPicPr/>
          <p:nvPr/>
        </p:nvPicPr>
        <p:blipFill>
          <a:blip r:embed="rId2"/>
          <a:stretch/>
        </p:blipFill>
        <p:spPr>
          <a:xfrm>
            <a:off x="360000" y="2240280"/>
            <a:ext cx="2809800" cy="2223720"/>
          </a:xfrm>
          <a:prstGeom prst="rect">
            <a:avLst/>
          </a:prstGeom>
          <a:ln>
            <a:noFill/>
          </a:ln>
        </p:spPr>
      </p:pic>
      <p:pic>
        <p:nvPicPr>
          <p:cNvPr id="171" name="" descr=""/>
          <p:cNvPicPr/>
          <p:nvPr/>
        </p:nvPicPr>
        <p:blipFill>
          <a:blip r:embed="rId3"/>
          <a:stretch/>
        </p:blipFill>
        <p:spPr>
          <a:xfrm>
            <a:off x="6136560" y="2664000"/>
            <a:ext cx="2503440" cy="1436040"/>
          </a:xfrm>
          <a:prstGeom prst="rect">
            <a:avLst/>
          </a:prstGeom>
          <a:ln>
            <a:noFill/>
          </a:ln>
        </p:spPr>
      </p:pic>
    </p:spTree>
  </p:cSld>
  <p:timing>
    <p:tnLst>
      <p:par>
        <p:cTn id="41" dur="indefinite" restart="never" nodeType="tmRoot">
          <p:childTnLst>
            <p:seq>
              <p:cTn id="42"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73"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algn="just">
              <a:lnSpc>
                <a:spcPct val="100000"/>
              </a:lnSpc>
            </a:pPr>
            <a:r>
              <a:rPr b="1" lang="es-GT" sz="1500" spc="-1" strike="noStrike">
                <a:solidFill>
                  <a:srgbClr val="000000"/>
                </a:solidFill>
                <a:uFill>
                  <a:solidFill>
                    <a:srgbClr val="ffffff"/>
                  </a:solidFill>
                </a:uFill>
                <a:latin typeface="Calibri"/>
                <a:ea typeface="DejaVu Sans"/>
              </a:rPr>
              <a:t>Machine learning debugging/diagnostics</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En las diapositivas previas, usamos  la gráfica de los datos y la hipótesis para poder entender los conceptos de underfitting y overfitting, pero esto fue solo con motivos académicos y para absorber la idea ya que en problemas reales  tenemos mas de 2 variables y no podemos graficarlo.</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¿Como diagnosticamos entonces underfitting(bias) o overfitting(variance) en problemas con mas de 2 dimensiones o features? </a:t>
            </a:r>
            <a:r>
              <a:rPr b="1" lang="es-GT" sz="1500" spc="-1" strike="noStrike">
                <a:solidFill>
                  <a:srgbClr val="000000"/>
                </a:solidFill>
                <a:uFill>
                  <a:solidFill>
                    <a:srgbClr val="ffffff"/>
                  </a:solidFill>
                </a:uFill>
                <a:latin typeface="Calibri"/>
                <a:ea typeface="DejaVu Sans"/>
              </a:rPr>
              <a:t>Nos serán útiles las métricas de evaluación ,especialmente el error.</a:t>
            </a:r>
            <a:endParaRPr b="0" lang="es-GT" sz="1500" spc="-1" strike="noStrike">
              <a:solidFill>
                <a:srgbClr val="000000"/>
              </a:solidFill>
              <a:uFill>
                <a:solidFill>
                  <a:srgbClr val="ffffff"/>
                </a:solidFill>
              </a:uFill>
              <a:latin typeface="Arial"/>
            </a:endParaRPr>
          </a:p>
        </p:txBody>
      </p:sp>
    </p:spTree>
  </p:cSld>
  <p:timing>
    <p:tnLst>
      <p:par>
        <p:cTn id="43" dur="indefinite" restart="never" nodeType="tmRoot">
          <p:childTnLst>
            <p:seq>
              <p:cTn id="44"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75"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algn="just">
              <a:lnSpc>
                <a:spcPct val="100000"/>
              </a:lnSpc>
            </a:pPr>
            <a:r>
              <a:rPr b="1" lang="es-GT" sz="1500" spc="-1" strike="noStrike">
                <a:solidFill>
                  <a:srgbClr val="000000"/>
                </a:solidFill>
                <a:uFill>
                  <a:solidFill>
                    <a:srgbClr val="ffffff"/>
                  </a:solidFill>
                </a:uFill>
                <a:latin typeface="Calibri"/>
                <a:ea typeface="DejaVu Sans"/>
              </a:rPr>
              <a:t>Machine learning debugging/diagnostics</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Tanto para overfitting como para underfitting se tiene un error alto en el test set.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La diferencia entonces es:</a:t>
            </a:r>
            <a:endParaRPr b="0" lang="es-GT" sz="15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Overfitting</a:t>
            </a:r>
            <a:r>
              <a:rPr b="0" lang="es-GT" sz="1500" spc="-1" strike="noStrike">
                <a:solidFill>
                  <a:srgbClr val="000000"/>
                </a:solidFill>
                <a:uFill>
                  <a:solidFill>
                    <a:srgbClr val="ffffff"/>
                  </a:solidFill>
                </a:uFill>
                <a:latin typeface="Calibri"/>
                <a:ea typeface="DejaVu Sans"/>
              </a:rPr>
              <a:t>: el error es alto solamente en el test-set , en el train-set es mucho mas bajo</a:t>
            </a:r>
            <a:endParaRPr b="0" lang="es-GT" sz="15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Underfitting</a:t>
            </a:r>
            <a:r>
              <a:rPr b="0" lang="es-GT" sz="1500" spc="-1" strike="noStrike">
                <a:solidFill>
                  <a:srgbClr val="000000"/>
                </a:solidFill>
                <a:uFill>
                  <a:solidFill>
                    <a:srgbClr val="ffffff"/>
                  </a:solidFill>
                </a:uFill>
                <a:latin typeface="Calibri"/>
                <a:ea typeface="DejaVu Sans"/>
              </a:rPr>
              <a:t>: el error es alto también en el train-set , no solo en el test-set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Sabemos que hay una relación entre la complejidad o tamaño del modelo y el tipo de problema que puede presentar:</a:t>
            </a:r>
            <a:endParaRPr b="0" lang="es-GT" sz="15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Overfitting: </a:t>
            </a:r>
            <a:r>
              <a:rPr b="0" lang="es-GT" sz="1500" spc="-1" strike="noStrike">
                <a:solidFill>
                  <a:srgbClr val="000000"/>
                </a:solidFill>
                <a:uFill>
                  <a:solidFill>
                    <a:srgbClr val="ffffff"/>
                  </a:solidFill>
                </a:uFill>
                <a:latin typeface="Calibri"/>
                <a:ea typeface="DejaVu Sans"/>
              </a:rPr>
              <a:t>modelos muy complejos o grandes</a:t>
            </a:r>
            <a:endParaRPr b="0" lang="es-GT" sz="15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Underfitting: </a:t>
            </a:r>
            <a:r>
              <a:rPr b="0" lang="es-GT" sz="1500" spc="-1" strike="noStrike">
                <a:solidFill>
                  <a:srgbClr val="000000"/>
                </a:solidFill>
                <a:uFill>
                  <a:solidFill>
                    <a:srgbClr val="ffffff"/>
                  </a:solidFill>
                </a:uFill>
                <a:latin typeface="Calibri"/>
                <a:ea typeface="DejaVu Sans"/>
              </a:rPr>
              <a:t>modelos muy simples o pequeños.</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Podemos utilizar estas 2 piezas de información para diagnosticar entonces a través de graficar en una misma gráfica el error del train-set y del test-set para distintos valores de complejidad.</a:t>
            </a:r>
            <a:endParaRPr b="0" lang="es-GT" sz="1500" spc="-1" strike="noStrike">
              <a:solidFill>
                <a:srgbClr val="000000"/>
              </a:solidFill>
              <a:uFill>
                <a:solidFill>
                  <a:srgbClr val="ffffff"/>
                </a:solidFill>
              </a:uFill>
              <a:latin typeface="Arial"/>
            </a:endParaRPr>
          </a:p>
        </p:txBody>
      </p:sp>
    </p:spTree>
  </p:cSld>
  <p:timing>
    <p:tnLst>
      <p:par>
        <p:cTn id="45" dur="indefinite" restart="never" nodeType="tmRoot">
          <p:childTnLst>
            <p:seq>
              <p:cTn id="46"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77"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algn="just">
              <a:lnSpc>
                <a:spcPct val="100000"/>
              </a:lnSpc>
            </a:pPr>
            <a:r>
              <a:rPr b="1" lang="es-GT" sz="1500" spc="-1" strike="noStrike">
                <a:solidFill>
                  <a:srgbClr val="000000"/>
                </a:solidFill>
                <a:uFill>
                  <a:solidFill>
                    <a:srgbClr val="ffffff"/>
                  </a:solidFill>
                </a:uFill>
                <a:latin typeface="Calibri"/>
                <a:ea typeface="DejaVu Sans"/>
              </a:rPr>
              <a:t>Machine learning debugging/diagnostics</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Podemos utilizar estas 2 piezas de información para diagnosticar entonces a través de graficar en una misma gráfica el error del train-set y del test-set para distintos valores de complejidad.</a:t>
            </a:r>
            <a:endParaRPr b="0" lang="es-GT" sz="1500" spc="-1" strike="noStrike">
              <a:solidFill>
                <a:srgbClr val="000000"/>
              </a:solidFill>
              <a:uFill>
                <a:solidFill>
                  <a:srgbClr val="ffffff"/>
                </a:solidFill>
              </a:uFill>
              <a:latin typeface="Arial"/>
            </a:endParaRPr>
          </a:p>
        </p:txBody>
      </p:sp>
      <p:pic>
        <p:nvPicPr>
          <p:cNvPr id="178" name="" descr=""/>
          <p:cNvPicPr/>
          <p:nvPr/>
        </p:nvPicPr>
        <p:blipFill>
          <a:blip r:embed="rId1"/>
          <a:stretch/>
        </p:blipFill>
        <p:spPr>
          <a:xfrm>
            <a:off x="1800000" y="2592000"/>
            <a:ext cx="3216240" cy="2160000"/>
          </a:xfrm>
          <a:prstGeom prst="rect">
            <a:avLst/>
          </a:prstGeom>
          <a:ln>
            <a:noFill/>
          </a:ln>
        </p:spPr>
      </p:pic>
      <p:sp>
        <p:nvSpPr>
          <p:cNvPr id="179" name="TextShape 3"/>
          <p:cNvSpPr txBox="1"/>
          <p:nvPr/>
        </p:nvSpPr>
        <p:spPr>
          <a:xfrm>
            <a:off x="6192000" y="2883240"/>
            <a:ext cx="2664000" cy="1796760"/>
          </a:xfrm>
          <a:prstGeom prst="rect">
            <a:avLst/>
          </a:prstGeom>
          <a:noFill/>
          <a:ln>
            <a:noFill/>
          </a:ln>
        </p:spPr>
        <p:txBody>
          <a:bodyPr lIns="90000" rIns="90000" tIns="45000" bIns="45000"/>
          <a:p>
            <a:pPr marL="216000" indent="-216000">
              <a:buClr>
                <a:srgbClr val="000000"/>
              </a:buClr>
              <a:buSzPct val="45000"/>
              <a:buFont typeface="Wingdings" charset="2"/>
              <a:buChar char=""/>
            </a:pPr>
            <a:r>
              <a:rPr b="0" lang="es-GT" sz="1200" spc="-1" strike="noStrike">
                <a:solidFill>
                  <a:srgbClr val="000000"/>
                </a:solidFill>
                <a:uFill>
                  <a:solidFill>
                    <a:srgbClr val="ffffff"/>
                  </a:solidFill>
                </a:uFill>
                <a:latin typeface="Arial"/>
              </a:rPr>
              <a:t>Del lado izquierdo donde tanto train como test  errors son altos tenemos </a:t>
            </a:r>
            <a:r>
              <a:rPr b="1" lang="es-GT" sz="1200" spc="-1" strike="noStrike">
                <a:solidFill>
                  <a:srgbClr val="000000"/>
                </a:solidFill>
                <a:uFill>
                  <a:solidFill>
                    <a:srgbClr val="ffffff"/>
                  </a:solidFill>
                </a:uFill>
                <a:latin typeface="Arial"/>
              </a:rPr>
              <a:t>underfitting</a:t>
            </a:r>
            <a:r>
              <a:rPr b="0" lang="es-GT" sz="1200" spc="-1" strike="noStrike">
                <a:solidFill>
                  <a:srgbClr val="000000"/>
                </a:solidFill>
                <a:uFill>
                  <a:solidFill>
                    <a:srgbClr val="ffffff"/>
                  </a:solidFill>
                </a:uFill>
                <a:latin typeface="Arial"/>
              </a:rPr>
              <a:t>(modelo muy sencillo)</a:t>
            </a:r>
            <a:endParaRPr b="0" lang="es-GT" sz="1200" spc="-1" strike="noStrike">
              <a:solidFill>
                <a:srgbClr val="000000"/>
              </a:solidFill>
              <a:uFill>
                <a:solidFill>
                  <a:srgbClr val="ffffff"/>
                </a:solidFill>
              </a:uFill>
              <a:latin typeface="Arial"/>
            </a:endParaRPr>
          </a:p>
          <a:p>
            <a:pPr marL="216000" indent="-216000">
              <a:buClr>
                <a:srgbClr val="000000"/>
              </a:buClr>
              <a:buSzPct val="45000"/>
              <a:buFont typeface="Wingdings" charset="2"/>
              <a:buChar char=""/>
            </a:pPr>
            <a:r>
              <a:rPr b="0" lang="es-GT" sz="1200" spc="-1" strike="noStrike">
                <a:solidFill>
                  <a:srgbClr val="000000"/>
                </a:solidFill>
                <a:uFill>
                  <a:solidFill>
                    <a:srgbClr val="ffffff"/>
                  </a:solidFill>
                </a:uFill>
                <a:latin typeface="Arial"/>
              </a:rPr>
              <a:t>Del lado derecho donde train-error es bajo ,pero test-error es alto tenemos </a:t>
            </a:r>
            <a:r>
              <a:rPr b="1" lang="es-GT" sz="1200" spc="-1" strike="noStrike">
                <a:solidFill>
                  <a:srgbClr val="000000"/>
                </a:solidFill>
                <a:uFill>
                  <a:solidFill>
                    <a:srgbClr val="ffffff"/>
                  </a:solidFill>
                </a:uFill>
                <a:latin typeface="Arial"/>
              </a:rPr>
              <a:t>overfitting</a:t>
            </a:r>
            <a:r>
              <a:rPr b="0" lang="es-GT" sz="1200" spc="-1" strike="noStrike">
                <a:solidFill>
                  <a:srgbClr val="000000"/>
                </a:solidFill>
                <a:uFill>
                  <a:solidFill>
                    <a:srgbClr val="ffffff"/>
                  </a:solidFill>
                </a:uFill>
                <a:latin typeface="Arial"/>
              </a:rPr>
              <a:t>(modelo muy complejo)</a:t>
            </a:r>
            <a:endParaRPr b="0" lang="es-GT" sz="1200" spc="-1" strike="noStrike">
              <a:solidFill>
                <a:srgbClr val="000000"/>
              </a:solidFill>
              <a:uFill>
                <a:solidFill>
                  <a:srgbClr val="ffffff"/>
                </a:solidFill>
              </a:uFill>
              <a:latin typeface="Arial"/>
            </a:endParaRPr>
          </a:p>
          <a:p>
            <a:pPr marL="216000" indent="-216000">
              <a:buClr>
                <a:srgbClr val="000000"/>
              </a:buClr>
              <a:buSzPct val="45000"/>
              <a:buFont typeface="Wingdings" charset="2"/>
              <a:buChar char=""/>
            </a:pPr>
            <a:r>
              <a:rPr b="0" lang="es-GT" sz="1200" spc="-1" strike="noStrike">
                <a:solidFill>
                  <a:srgbClr val="000000"/>
                </a:solidFill>
                <a:uFill>
                  <a:solidFill>
                    <a:srgbClr val="ffffff"/>
                  </a:solidFill>
                </a:uFill>
                <a:latin typeface="Arial"/>
              </a:rPr>
              <a:t>En un punto intermedio tenemos el valor óptimo.</a:t>
            </a:r>
            <a:endParaRPr b="0" lang="es-GT" sz="1200" spc="-1" strike="noStrike">
              <a:solidFill>
                <a:srgbClr val="000000"/>
              </a:solidFill>
              <a:uFill>
                <a:solidFill>
                  <a:srgbClr val="ffffff"/>
                </a:solidFill>
              </a:uFill>
              <a:latin typeface="Arial"/>
            </a:endParaRPr>
          </a:p>
        </p:txBody>
      </p:sp>
    </p:spTree>
  </p:cSld>
  <p:timing>
    <p:tnLst>
      <p:par>
        <p:cTn id="47" dur="indefinite" restart="never" nodeType="tmRoot">
          <p:childTnLst>
            <p:seq>
              <p:cTn id="48"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81"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Model Selection</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Ahora  poseemos en nuestra caja de herramientas de ML diversos modelos, para regresión poseemos :</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Regresión lineal</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Regresión polinomial(y dentro de regresión polinomial poseemos infinita variedad de polinomios)</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Para clasificación poseemos(entre otros):</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Desicion trees</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Naive-Bayes</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K-nearest neighbors</a:t>
            </a:r>
            <a:endParaRPr b="0" lang="es-GT" sz="1400" spc="-1" strike="noStrike">
              <a:solidFill>
                <a:srgbClr val="000000"/>
              </a:solidFill>
              <a:uFill>
                <a:solidFill>
                  <a:srgbClr val="ffffff"/>
                </a:solidFill>
              </a:uFill>
              <a:latin typeface="Arial"/>
            </a:endParaRPr>
          </a:p>
          <a:p>
            <a:pPr marL="44820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Regresión logística</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Aun que hemos hablado ventajas y desventajas, y algunos criterios de selección , el tener diversas opciones dificulta el </a:t>
            </a:r>
            <a:r>
              <a:rPr b="1" lang="es-GT" sz="1400" spc="-1" strike="noStrike">
                <a:solidFill>
                  <a:srgbClr val="000000"/>
                </a:solidFill>
                <a:uFill>
                  <a:solidFill>
                    <a:srgbClr val="ffffff"/>
                  </a:solidFill>
                </a:uFill>
                <a:latin typeface="Calibri"/>
                <a:ea typeface="DejaVu Sans"/>
              </a:rPr>
              <a:t>seleccionar el mejor modelo para una tarea dada</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Y además de distintos modelos,en algunos casos poseemos “hyper-parámetros”(como veremos próximamente)</a:t>
            </a:r>
            <a:endParaRPr b="0" lang="es-GT" sz="1400" spc="-1" strike="noStrike">
              <a:solidFill>
                <a:srgbClr val="000000"/>
              </a:solidFill>
              <a:uFill>
                <a:solidFill>
                  <a:srgbClr val="ffffff"/>
                </a:solidFill>
              </a:uFill>
              <a:latin typeface="Arial"/>
            </a:endParaRPr>
          </a:p>
        </p:txBody>
      </p:sp>
    </p:spTree>
  </p:cSld>
  <p:timing>
    <p:tnLst>
      <p:par>
        <p:cTn id="49" dur="indefinite" restart="never" nodeType="tmRoot">
          <p:childTnLst>
            <p:seq>
              <p:cTn id="50"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83"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Model Selection</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Para el ejemplo de </a:t>
            </a:r>
            <a:r>
              <a:rPr b="1" lang="es-GT" sz="1400" spc="-1" strike="noStrike">
                <a:solidFill>
                  <a:srgbClr val="000000"/>
                </a:solidFill>
                <a:uFill>
                  <a:solidFill>
                    <a:srgbClr val="ffffff"/>
                  </a:solidFill>
                </a:uFill>
                <a:latin typeface="Calibri"/>
                <a:ea typeface="DejaVu Sans"/>
              </a:rPr>
              <a:t>regresión  polinomial </a:t>
            </a:r>
            <a:r>
              <a:rPr b="0" lang="es-GT" sz="1400" spc="-1" strike="noStrike">
                <a:solidFill>
                  <a:srgbClr val="000000"/>
                </a:solidFill>
                <a:uFill>
                  <a:solidFill>
                    <a:srgbClr val="ffffff"/>
                  </a:solidFill>
                </a:uFill>
                <a:latin typeface="Calibri"/>
                <a:ea typeface="DejaVu Sans"/>
              </a:rPr>
              <a:t>, usamos anteriormente como criterio de selección la evaluación visual </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Es decir, graficamos los datos ,vimos que no parecían ajustarse a una línea, y elegimos un polinomio que se pareciera.</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Pero …….. </a:t>
            </a:r>
            <a:r>
              <a:rPr b="1" lang="es-GT" sz="1400" spc="-1" strike="noStrike">
                <a:solidFill>
                  <a:srgbClr val="000000"/>
                </a:solidFill>
                <a:uFill>
                  <a:solidFill>
                    <a:srgbClr val="ffffff"/>
                  </a:solidFill>
                </a:uFill>
                <a:latin typeface="Calibri"/>
                <a:ea typeface="DejaVu Sans"/>
              </a:rPr>
              <a:t>¿Como vemos gráficamente los datos, si poseen mas de 2 dimensiones ? </a:t>
            </a:r>
            <a:r>
              <a:rPr b="0" lang="es-GT" sz="1400" spc="-1" strike="noStrike">
                <a:solidFill>
                  <a:srgbClr val="000000"/>
                </a:solidFill>
                <a:uFill>
                  <a:solidFill>
                    <a:srgbClr val="ffffff"/>
                  </a:solidFill>
                </a:uFill>
                <a:latin typeface="Calibri"/>
                <a:ea typeface="DejaVu Sans"/>
              </a:rPr>
              <a:t>(Es decir, mas de 2 features, caso común en ML y estadística) o</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 </a:t>
            </a:r>
            <a:r>
              <a:rPr b="0" lang="es-GT" sz="1400" spc="-1" strike="noStrike">
                <a:solidFill>
                  <a:srgbClr val="000000"/>
                </a:solidFill>
                <a:uFill>
                  <a:solidFill>
                    <a:srgbClr val="ffffff"/>
                  </a:solidFill>
                </a:uFill>
                <a:latin typeface="Calibri"/>
                <a:ea typeface="DejaVu Sans"/>
              </a:rPr>
              <a:t>Aún si los podemos ver gráficamente, </a:t>
            </a:r>
            <a:r>
              <a:rPr b="1" lang="es-GT" sz="1400" spc="-1" strike="noStrike">
                <a:solidFill>
                  <a:srgbClr val="000000"/>
                </a:solidFill>
                <a:uFill>
                  <a:solidFill>
                    <a:srgbClr val="ffffff"/>
                  </a:solidFill>
                </a:uFill>
                <a:latin typeface="Calibri"/>
                <a:ea typeface="DejaVu Sans"/>
              </a:rPr>
              <a:t>¿ Que pasa si nuestro conocimiento matemático no es tan amplio , y no conocemos la forma  que tienen las gráficas de los polinomios ?</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Necesitamos una manera de elegir el mejor modelo , una manera que no implique visualizar los datos ya que aveces no podemos hacerlo si simplemente no podemos ver en mas de 2 dimensiones….. </a:t>
            </a:r>
            <a:r>
              <a:rPr b="1" lang="es-GT" sz="1400" spc="-1" strike="noStrike">
                <a:solidFill>
                  <a:srgbClr val="000000"/>
                </a:solidFill>
                <a:uFill>
                  <a:solidFill>
                    <a:srgbClr val="ffffff"/>
                  </a:solidFill>
                </a:uFill>
                <a:latin typeface="Calibri"/>
                <a:ea typeface="DejaVu Sans"/>
              </a:rPr>
              <a:t>pero la computadora sí puede!</a:t>
            </a:r>
            <a:endParaRPr b="0" lang="es-GT" sz="1400" spc="-1" strike="noStrike">
              <a:solidFill>
                <a:srgbClr val="000000"/>
              </a:solidFill>
              <a:uFill>
                <a:solidFill>
                  <a:srgbClr val="ffffff"/>
                </a:solidFill>
              </a:uFill>
              <a:latin typeface="Arial"/>
            </a:endParaRPr>
          </a:p>
        </p:txBody>
      </p:sp>
    </p:spTree>
  </p:cSld>
  <p:timing>
    <p:tnLst>
      <p:par>
        <p:cTn id="51" dur="indefinite" restart="never" nodeType="tmRoot">
          <p:childTnLst>
            <p:seq>
              <p:cTn id="52" nodeType="mainSeq"/>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85" name="CustomShape 2"/>
          <p:cNvSpPr/>
          <p:nvPr/>
        </p:nvSpPr>
        <p:spPr>
          <a:xfrm>
            <a:off x="448920" y="1350000"/>
            <a:ext cx="8239680" cy="350568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Reportando métricas de performance</a:t>
            </a:r>
            <a:endParaRPr b="0" lang="es-GT" sz="16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Hemos usado métricas de performance  como </a:t>
            </a:r>
            <a:r>
              <a:rPr b="1" lang="es-GT" sz="1600" spc="-1" strike="noStrike">
                <a:solidFill>
                  <a:srgbClr val="000000"/>
                </a:solidFill>
                <a:uFill>
                  <a:solidFill>
                    <a:srgbClr val="ffffff"/>
                  </a:solidFill>
                </a:uFill>
                <a:latin typeface="Calibri"/>
                <a:ea typeface="DejaVu Sans"/>
              </a:rPr>
              <a:t>MSE </a:t>
            </a:r>
            <a:r>
              <a:rPr b="0" lang="es-GT" sz="1600" spc="-1" strike="noStrike">
                <a:solidFill>
                  <a:srgbClr val="000000"/>
                </a:solidFill>
                <a:uFill>
                  <a:solidFill>
                    <a:srgbClr val="ffffff"/>
                  </a:solidFill>
                </a:uFill>
                <a:latin typeface="Calibri"/>
                <a:ea typeface="DejaVu Sans"/>
              </a:rPr>
              <a:t> y </a:t>
            </a:r>
            <a:r>
              <a:rPr b="1" lang="es-GT" sz="1600" spc="-1" strike="noStrike">
                <a:solidFill>
                  <a:srgbClr val="000000"/>
                </a:solidFill>
                <a:uFill>
                  <a:solidFill>
                    <a:srgbClr val="ffffff"/>
                  </a:solidFill>
                </a:uFill>
                <a:latin typeface="Calibri"/>
                <a:ea typeface="DejaVu Sans"/>
              </a:rPr>
              <a:t>cross-entropy </a:t>
            </a:r>
            <a:r>
              <a:rPr b="0" lang="es-GT" sz="1600" spc="-1" strike="noStrike">
                <a:solidFill>
                  <a:srgbClr val="000000"/>
                </a:solidFill>
                <a:uFill>
                  <a:solidFill>
                    <a:srgbClr val="ffffff"/>
                  </a:solidFill>
                </a:uFill>
                <a:latin typeface="Calibri"/>
                <a:ea typeface="DejaVu Sans"/>
              </a:rPr>
              <a:t>para medir nuestros modelos de ML y los hemos usado como función de costo a minimizar como parte del entrenamiento.</a:t>
            </a:r>
            <a:endParaRPr b="0" lang="es-GT" sz="16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Estas son adecuadas en tiempo de entrenamiento, pero no son intuitivas para reportar el rendimiento a personas no familiarizadas con ML,matemática o estadística .</a:t>
            </a:r>
            <a:endParaRPr b="0" lang="es-GT" sz="16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Por ejemplo:</a:t>
            </a:r>
            <a:endParaRPr b="0" lang="es-GT" sz="16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En el sistema de diagnóstico médico,al reportar a los doctores el rendimiento del sistema, no podemos decirle: </a:t>
            </a:r>
            <a:r>
              <a:rPr b="1" lang="es-GT" sz="1600" spc="-1" strike="noStrike">
                <a:solidFill>
                  <a:srgbClr val="000000"/>
                </a:solidFill>
                <a:uFill>
                  <a:solidFill>
                    <a:srgbClr val="ffffff"/>
                  </a:solidFill>
                </a:uFill>
                <a:latin typeface="Calibri"/>
                <a:ea typeface="DejaVu Sans"/>
              </a:rPr>
              <a:t>El sistema tiene una entropía-cruzada de 1.12</a:t>
            </a:r>
            <a:endParaRPr b="0" lang="es-GT" sz="16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En el sistema de predicción de precio de casas, no podemos reportar a los agentes de ventas: </a:t>
            </a:r>
            <a:r>
              <a:rPr b="1" lang="es-GT" sz="1600" spc="-1" strike="noStrike">
                <a:solidFill>
                  <a:srgbClr val="000000"/>
                </a:solidFill>
                <a:uFill>
                  <a:solidFill>
                    <a:srgbClr val="ffffff"/>
                  </a:solidFill>
                </a:uFill>
                <a:latin typeface="Calibri"/>
                <a:ea typeface="DejaVu Sans"/>
              </a:rPr>
              <a:t>el sistema tiene un promedio de errores al cuadrado de 125 dolares cuadrados.</a:t>
            </a:r>
            <a:endParaRPr b="0" lang="es-GT" sz="1600" spc="-1" strike="noStrike">
              <a:solidFill>
                <a:srgbClr val="000000"/>
              </a:solidFill>
              <a:uFill>
                <a:solidFill>
                  <a:srgbClr val="ffffff"/>
                </a:solidFill>
              </a:uFill>
              <a:latin typeface="Arial"/>
            </a:endParaRPr>
          </a:p>
        </p:txBody>
      </p:sp>
    </p:spTree>
  </p:cSld>
  <p:timing>
    <p:tnLst>
      <p:par>
        <p:cTn id="53" dur="indefinite" restart="never" nodeType="tmRoot">
          <p:childTnLst>
            <p:seq>
              <p:cTn id="54" nodeType="mainSeq"/>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87" name="CustomShape 2"/>
          <p:cNvSpPr/>
          <p:nvPr/>
        </p:nvSpPr>
        <p:spPr>
          <a:xfrm>
            <a:off x="448920" y="1350000"/>
            <a:ext cx="8239680" cy="350568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Reportando métricas de performance</a:t>
            </a:r>
            <a:endParaRPr b="0" lang="es-GT" sz="16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Para esto , usamos en ML diferentes métricas de rendimiento para evaluar y reportar el funcionamiento de los modelos, en conclusión </a:t>
            </a:r>
            <a:r>
              <a:rPr b="1" lang="es-GT" sz="1600" spc="-1" strike="noStrike">
                <a:solidFill>
                  <a:srgbClr val="000000"/>
                </a:solidFill>
                <a:uFill>
                  <a:solidFill>
                    <a:srgbClr val="ffffff"/>
                  </a:solidFill>
                </a:uFill>
                <a:latin typeface="Calibri"/>
                <a:ea typeface="DejaVu Sans"/>
              </a:rPr>
              <a:t>: entrenamos usando una métrica, pero reportamos y evaluamos usando varias mas. </a:t>
            </a:r>
            <a:endParaRPr b="0" lang="es-GT" sz="1600" spc="-1" strike="noStrike">
              <a:solidFill>
                <a:srgbClr val="000000"/>
              </a:solidFill>
              <a:uFill>
                <a:solidFill>
                  <a:srgbClr val="ffffff"/>
                </a:solidFill>
              </a:uFill>
              <a:latin typeface="Arial"/>
            </a:endParaRPr>
          </a:p>
        </p:txBody>
      </p:sp>
    </p:spTree>
  </p:cSld>
  <p:timing>
    <p:tnLst>
      <p:par>
        <p:cTn id="55" dur="indefinite" restart="never" nodeType="tmRoot">
          <p:childTnLst>
            <p:seq>
              <p:cTn id="56" nodeType="mainSeq"/>
              <p:prevCondLst>
                <p:cond delay="0" evt="onPrev">
                  <p:tgtEl>
                    <p:sldTgt/>
                  </p:tgtEl>
                </p:cond>
              </p:prevCondLst>
              <p:nextCondLst>
                <p:cond delay="0" evt="onNext">
                  <p:tgtEl>
                    <p:sldTgt/>
                  </p:tgtEl>
                </p:cond>
              </p:nextCondLst>
            </p:seq>
          </p:childTnLst>
        </p:cTn>
      </p:par>
    </p:tnLst>
  </p:timing>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89" name="CustomShape 2"/>
          <p:cNvSpPr/>
          <p:nvPr/>
        </p:nvSpPr>
        <p:spPr>
          <a:xfrm>
            <a:off x="448920" y="1350000"/>
            <a:ext cx="8239680" cy="809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Reportando métricas de performance en regresión</a:t>
            </a:r>
            <a:endParaRPr b="0" lang="es-GT" sz="16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Cuando hacemos regresión entrenamos usando </a:t>
            </a:r>
            <a:r>
              <a:rPr b="1" lang="es-GT" sz="1600" spc="-1" strike="noStrike">
                <a:solidFill>
                  <a:srgbClr val="000000"/>
                </a:solidFill>
                <a:uFill>
                  <a:solidFill>
                    <a:srgbClr val="ffffff"/>
                  </a:solidFill>
                </a:uFill>
                <a:latin typeface="Calibri"/>
                <a:ea typeface="DejaVu Sans"/>
              </a:rPr>
              <a:t>MSE </a:t>
            </a:r>
            <a:r>
              <a:rPr b="0" lang="es-GT" sz="1600" spc="-1" strike="noStrike">
                <a:solidFill>
                  <a:srgbClr val="000000"/>
                </a:solidFill>
                <a:uFill>
                  <a:solidFill>
                    <a:srgbClr val="ffffff"/>
                  </a:solidFill>
                </a:uFill>
                <a:latin typeface="Calibri"/>
                <a:ea typeface="DejaVu Sans"/>
              </a:rPr>
              <a:t>o su variación multiplicada por un medio, es decir, cualquiera de las opciones: </a:t>
            </a:r>
            <a:endParaRPr b="0" lang="es-GT" sz="1600" spc="-1" strike="noStrike">
              <a:solidFill>
                <a:srgbClr val="000000"/>
              </a:solidFill>
              <a:uFill>
                <a:solidFill>
                  <a:srgbClr val="ffffff"/>
                </a:solidFill>
              </a:uFill>
              <a:latin typeface="Arial"/>
            </a:endParaRPr>
          </a:p>
        </p:txBody>
      </p:sp>
      <p:pic>
        <p:nvPicPr>
          <p:cNvPr id="190" name="" descr=""/>
          <p:cNvPicPr/>
          <p:nvPr/>
        </p:nvPicPr>
        <p:blipFill>
          <a:blip r:embed="rId1"/>
          <a:stretch/>
        </p:blipFill>
        <p:spPr>
          <a:xfrm>
            <a:off x="5328000" y="2591640"/>
            <a:ext cx="2105280" cy="648000"/>
          </a:xfrm>
          <a:prstGeom prst="rect">
            <a:avLst/>
          </a:prstGeom>
          <a:ln>
            <a:noFill/>
          </a:ln>
        </p:spPr>
      </p:pic>
      <p:pic>
        <p:nvPicPr>
          <p:cNvPr id="191" name="" descr=""/>
          <p:cNvPicPr/>
          <p:nvPr/>
        </p:nvPicPr>
        <p:blipFill>
          <a:blip r:embed="rId2"/>
          <a:stretch/>
        </p:blipFill>
        <p:spPr>
          <a:xfrm>
            <a:off x="1224000" y="2520000"/>
            <a:ext cx="2294640" cy="847080"/>
          </a:xfrm>
          <a:prstGeom prst="rect">
            <a:avLst/>
          </a:prstGeom>
          <a:ln>
            <a:noFill/>
          </a:ln>
        </p:spPr>
      </p:pic>
      <p:sp>
        <p:nvSpPr>
          <p:cNvPr id="192" name="CustomShape 3"/>
          <p:cNvSpPr/>
          <p:nvPr/>
        </p:nvSpPr>
        <p:spPr>
          <a:xfrm>
            <a:off x="288000" y="3490200"/>
            <a:ext cx="8511480" cy="992880"/>
          </a:xfrm>
          <a:prstGeom prst="rect">
            <a:avLst/>
          </a:prstGeom>
          <a:noFill/>
          <a:ln>
            <a:noFill/>
          </a:ln>
        </p:spPr>
        <p:style>
          <a:lnRef idx="0"/>
          <a:fillRef idx="0"/>
          <a:effectRef idx="0"/>
          <a:fontRef idx="minor"/>
        </p:style>
        <p:txBody>
          <a:bodyPr lIns="90000" rIns="90000" tIns="45000" bIns="45000"/>
          <a:p>
            <a:pPr marL="216000" indent="-215640">
              <a:lnSpc>
                <a:spcPct val="100000"/>
              </a:lnSpc>
              <a:buClr>
                <a:srgbClr val="000000"/>
              </a:buClr>
              <a:buSzPct val="45000"/>
              <a:buFont typeface="Wingdings" charset="2"/>
              <a:buChar char=""/>
            </a:pPr>
            <a:r>
              <a:rPr b="0" lang="es-GT" sz="1600" spc="-1" strike="noStrike">
                <a:solidFill>
                  <a:srgbClr val="000000"/>
                </a:solidFill>
                <a:uFill>
                  <a:solidFill>
                    <a:srgbClr val="ffffff"/>
                  </a:solidFill>
                </a:uFill>
                <a:latin typeface="Arial"/>
              </a:rPr>
              <a:t>Para reportar el rendimiento del sistema, simplemente sacamos la raíz cuadrada del MSE(o bien lo multiplicamos por 2 antes de sacar la raíz cuadrada en su versión multiplicada por 1/2), esto nos da un número en la misma unidad que la variable de salida y. </a:t>
            </a:r>
            <a:endParaRPr b="0" lang="es-GT" sz="1600" spc="-1" strike="noStrike">
              <a:solidFill>
                <a:srgbClr val="000000"/>
              </a:solidFill>
              <a:uFill>
                <a:solidFill>
                  <a:srgbClr val="ffffff"/>
                </a:solidFill>
              </a:uFill>
              <a:latin typeface="Arial"/>
            </a:endParaRPr>
          </a:p>
        </p:txBody>
      </p:sp>
    </p:spTree>
  </p:cSld>
  <p:timing>
    <p:tnLst>
      <p:par>
        <p:cTn id="57" dur="indefinite" restart="never" nodeType="tmRoot">
          <p:childTnLst>
            <p:seq>
              <p:cTn id="58"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16" name="CustomShape 2"/>
          <p:cNvSpPr/>
          <p:nvPr/>
        </p:nvSpPr>
        <p:spPr>
          <a:xfrm>
            <a:off x="448920" y="1350000"/>
            <a:ext cx="8239680" cy="350568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Con lo aprendido en la última clase ya conocemos como </a:t>
            </a:r>
            <a:r>
              <a:rPr b="1" lang="es-GT" sz="1500" spc="-1" strike="noStrike">
                <a:solidFill>
                  <a:srgbClr val="000000"/>
                </a:solidFill>
                <a:uFill>
                  <a:solidFill>
                    <a:srgbClr val="ffffff"/>
                  </a:solidFill>
                </a:uFill>
                <a:latin typeface="Calibri"/>
                <a:ea typeface="DejaVu Sans"/>
              </a:rPr>
              <a:t>evaluar </a:t>
            </a:r>
            <a:r>
              <a:rPr b="0" lang="es-GT" sz="1500" spc="-1" strike="noStrike">
                <a:solidFill>
                  <a:srgbClr val="000000"/>
                </a:solidFill>
                <a:uFill>
                  <a:solidFill>
                    <a:srgbClr val="ffffff"/>
                  </a:solidFill>
                </a:uFill>
                <a:latin typeface="Calibri"/>
                <a:ea typeface="DejaVu Sans"/>
              </a:rPr>
              <a:t>modelos de ML y comparar distintos modelos, lo cual nos puede llevar a </a:t>
            </a:r>
            <a:r>
              <a:rPr b="1" lang="es-GT" sz="1500" spc="-1" strike="noStrike">
                <a:solidFill>
                  <a:srgbClr val="000000"/>
                </a:solidFill>
                <a:uFill>
                  <a:solidFill>
                    <a:srgbClr val="ffffff"/>
                  </a:solidFill>
                </a:uFill>
                <a:latin typeface="Calibri"/>
                <a:ea typeface="DejaVu Sans"/>
              </a:rPr>
              <a:t>seleccionar </a:t>
            </a:r>
            <a:r>
              <a:rPr b="0" lang="es-GT" sz="1500" spc="-1" strike="noStrike">
                <a:solidFill>
                  <a:srgbClr val="000000"/>
                </a:solidFill>
                <a:uFill>
                  <a:solidFill>
                    <a:srgbClr val="ffffff"/>
                  </a:solidFill>
                </a:uFill>
                <a:latin typeface="Calibri"/>
                <a:ea typeface="DejaVu Sans"/>
              </a:rPr>
              <a:t>el mejor modelo para cierta tarea.</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Pero ¿que hacemos si luego de evaluar uno o varios modelos descubrimos que </a:t>
            </a:r>
            <a:r>
              <a:rPr b="1" lang="es-GT" sz="1500" spc="-1" strike="noStrike">
                <a:solidFill>
                  <a:srgbClr val="000000"/>
                </a:solidFill>
                <a:uFill>
                  <a:solidFill>
                    <a:srgbClr val="ffffff"/>
                  </a:solidFill>
                </a:uFill>
                <a:latin typeface="Calibri"/>
                <a:ea typeface="DejaVu Sans"/>
              </a:rPr>
              <a:t>comete errores</a:t>
            </a:r>
            <a:r>
              <a:rPr b="0" lang="es-GT" sz="1500" spc="-1" strike="noStrike">
                <a:solidFill>
                  <a:srgbClr val="000000"/>
                </a:solidFill>
                <a:uFill>
                  <a:solidFill>
                    <a:srgbClr val="ffffff"/>
                  </a:solidFill>
                </a:uFill>
                <a:latin typeface="Calibri"/>
                <a:ea typeface="DejaVu Sans"/>
              </a:rPr>
              <a:t> a un nivel intolerable?</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Existen varias acciones posibles a tomar si queremos mejorar el funcionamiento de un sistema de ML , pero ¿ </a:t>
            </a:r>
            <a:r>
              <a:rPr b="1" lang="es-GT" sz="1500" spc="-1" strike="noStrike">
                <a:solidFill>
                  <a:srgbClr val="000000"/>
                </a:solidFill>
                <a:uFill>
                  <a:solidFill>
                    <a:srgbClr val="ffffff"/>
                  </a:solidFill>
                </a:uFill>
                <a:latin typeface="Calibri"/>
                <a:ea typeface="DejaVu Sans"/>
              </a:rPr>
              <a:t>Como sabemos cual es la mejor opción de entre todas las disponibles</a:t>
            </a:r>
            <a:r>
              <a:rPr b="0" lang="es-GT" sz="1500" spc="-1" strike="noStrike">
                <a:solidFill>
                  <a:srgbClr val="000000"/>
                </a:solidFill>
                <a:uFill>
                  <a:solidFill>
                    <a:srgbClr val="ffffff"/>
                  </a:solidFill>
                </a:uFill>
                <a:latin typeface="Calibri"/>
                <a:ea typeface="DejaVu Sans"/>
              </a:rPr>
              <a:t> ? Algunas de ellas son:</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Conseguir mas datos(mas observaciones)</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Conseguir mas datos(mas características de los que ya poseemos)</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 </a:t>
            </a:r>
            <a:r>
              <a:rPr b="0" lang="es-GT" sz="1500" spc="-1" strike="noStrike">
                <a:solidFill>
                  <a:srgbClr val="000000"/>
                </a:solidFill>
                <a:uFill>
                  <a:solidFill>
                    <a:srgbClr val="ffffff"/>
                  </a:solidFill>
                </a:uFill>
                <a:latin typeface="Calibri"/>
                <a:ea typeface="DejaVu Sans"/>
              </a:rPr>
              <a:t>Usar menos features(hacer feature selection)</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Agregar features polinomiales( exponenciar las que poseemos, o multiplicarlas entre sí)</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Agregar regularización(a detallar en futuras clases)</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Reducir regularización(a detallar en futuras clases)</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Usar un modelo distinto</a:t>
            </a:r>
            <a:endParaRPr b="0" lang="es-GT" sz="1500" spc="-1" strike="noStrike">
              <a:solidFill>
                <a:srgbClr val="000000"/>
              </a:solidFill>
              <a:uFill>
                <a:solidFill>
                  <a:srgbClr val="ffffff"/>
                </a:solidFill>
              </a:uFill>
              <a:latin typeface="Arial"/>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94" name="CustomShape 2"/>
          <p:cNvSpPr/>
          <p:nvPr/>
        </p:nvSpPr>
        <p:spPr>
          <a:xfrm>
            <a:off x="399960" y="1206000"/>
            <a:ext cx="8239680" cy="1313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Reportando métricas de performance en regresión</a:t>
            </a:r>
            <a:endParaRPr b="0" lang="es-GT" sz="16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Por ejemplo:   En el sistema de predicción de precios de casas luego del entrenamiento obtenemos que el MSE(en su versión original) es de 9000, debemos reportar a gerencia el rendimiento del sistema.</a:t>
            </a:r>
            <a:endParaRPr b="0" lang="es-GT" sz="16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Sacamos la raíz cuadrada del MSE </a:t>
            </a:r>
            <a:endParaRPr b="0" lang="es-GT" sz="1600" spc="-1" strike="noStrike">
              <a:solidFill>
                <a:srgbClr val="000000"/>
              </a:solidFill>
              <a:uFill>
                <a:solidFill>
                  <a:srgbClr val="ffffff"/>
                </a:solidFill>
              </a:uFill>
              <a:latin typeface="Arial"/>
            </a:endParaRPr>
          </a:p>
        </p:txBody>
      </p:sp>
      <p:pic>
        <p:nvPicPr>
          <p:cNvPr id="195" name="" descr=""/>
          <p:cNvPicPr/>
          <p:nvPr/>
        </p:nvPicPr>
        <p:blipFill>
          <a:blip r:embed="rId1"/>
          <a:stretch/>
        </p:blipFill>
        <p:spPr>
          <a:xfrm>
            <a:off x="1080000" y="2664000"/>
            <a:ext cx="6590520" cy="342360"/>
          </a:xfrm>
          <a:prstGeom prst="rect">
            <a:avLst/>
          </a:prstGeom>
          <a:ln>
            <a:noFill/>
          </a:ln>
        </p:spPr>
      </p:pic>
      <p:sp>
        <p:nvSpPr>
          <p:cNvPr id="196" name="CustomShape 3"/>
          <p:cNvSpPr/>
          <p:nvPr/>
        </p:nvSpPr>
        <p:spPr>
          <a:xfrm>
            <a:off x="361440" y="3139920"/>
            <a:ext cx="8030160" cy="315720"/>
          </a:xfrm>
          <a:prstGeom prst="rect">
            <a:avLst/>
          </a:prstGeom>
          <a:noFill/>
          <a:ln>
            <a:noFill/>
          </a:ln>
        </p:spPr>
        <p:style>
          <a:lnRef idx="0"/>
          <a:fillRef idx="0"/>
          <a:effectRef idx="0"/>
          <a:fontRef idx="minor"/>
        </p:style>
        <p:txBody>
          <a:bodyPr lIns="90000" rIns="90000" tIns="45000" bIns="45000"/>
          <a:p>
            <a:pPr marL="216000" indent="-215640">
              <a:lnSpc>
                <a:spcPct val="100000"/>
              </a:lnSpc>
              <a:buClr>
                <a:srgbClr val="000000"/>
              </a:buClr>
              <a:buSzPct val="45000"/>
              <a:buFont typeface="Wingdings" charset="2"/>
              <a:buChar char=""/>
            </a:pPr>
            <a:r>
              <a:rPr b="1" lang="es-GT" sz="1600" spc="-1" strike="noStrike">
                <a:solidFill>
                  <a:srgbClr val="000000"/>
                </a:solidFill>
                <a:uFill>
                  <a:solidFill>
                    <a:srgbClr val="ffffff"/>
                  </a:solidFill>
                </a:uFill>
                <a:latin typeface="Arial"/>
              </a:rPr>
              <a:t>Si hubieramos usado MSE en su versión multiplicada por 1/2(con el valor 4500)</a:t>
            </a:r>
            <a:endParaRPr b="0" lang="es-GT" sz="1600" spc="-1" strike="noStrike">
              <a:solidFill>
                <a:srgbClr val="000000"/>
              </a:solidFill>
              <a:uFill>
                <a:solidFill>
                  <a:srgbClr val="ffffff"/>
                </a:solidFill>
              </a:uFill>
              <a:latin typeface="Arial"/>
            </a:endParaRPr>
          </a:p>
        </p:txBody>
      </p:sp>
      <p:pic>
        <p:nvPicPr>
          <p:cNvPr id="197" name="" descr=""/>
          <p:cNvPicPr/>
          <p:nvPr/>
        </p:nvPicPr>
        <p:blipFill>
          <a:blip r:embed="rId2"/>
          <a:stretch/>
        </p:blipFill>
        <p:spPr>
          <a:xfrm>
            <a:off x="1258200" y="3600000"/>
            <a:ext cx="6733440" cy="351720"/>
          </a:xfrm>
          <a:prstGeom prst="rect">
            <a:avLst/>
          </a:prstGeom>
          <a:ln>
            <a:noFill/>
          </a:ln>
        </p:spPr>
      </p:pic>
    </p:spTree>
  </p:cSld>
  <p:timing>
    <p:tnLst>
      <p:par>
        <p:cTn id="59" dur="indefinite" restart="never" nodeType="tmRoot">
          <p:childTnLst>
            <p:seq>
              <p:cTn id="60" nodeType="mainSeq"/>
              <p:prevCondLst>
                <p:cond delay="0" evt="onPrev">
                  <p:tgtEl>
                    <p:sldTgt/>
                  </p:tgtEl>
                </p:cond>
              </p:prevCondLst>
              <p:nextCondLst>
                <p:cond delay="0" evt="onNext">
                  <p:tgtEl>
                    <p:sldTgt/>
                  </p:tgtEl>
                </p:cond>
              </p:nextCondLst>
            </p:seq>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99" name="CustomShape 2"/>
          <p:cNvSpPr/>
          <p:nvPr/>
        </p:nvSpPr>
        <p:spPr>
          <a:xfrm>
            <a:off x="399960" y="1206000"/>
            <a:ext cx="8239680" cy="1313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Métricas de performance y evaluación en clasificación</a:t>
            </a:r>
            <a:endParaRPr b="0" lang="es-GT" sz="16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En clasificación el proceso de reportar y evaluar modelos es mas complicado y hay mas factores a tomar en cuenta, por lo tanto hay también mas métricas de evaluación.</a:t>
            </a:r>
            <a:endParaRPr b="0" lang="es-GT" sz="16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Nuevamente la idea es : entrenamos usando como métrica o función de costo la </a:t>
            </a:r>
            <a:r>
              <a:rPr b="1" lang="es-GT" sz="1600" spc="-1" strike="noStrike">
                <a:solidFill>
                  <a:srgbClr val="000000"/>
                </a:solidFill>
                <a:uFill>
                  <a:solidFill>
                    <a:srgbClr val="ffffff"/>
                  </a:solidFill>
                </a:uFill>
                <a:latin typeface="Calibri"/>
                <a:ea typeface="DejaVu Sans"/>
              </a:rPr>
              <a:t>entropía cruzada</a:t>
            </a:r>
            <a:r>
              <a:rPr b="0" lang="es-GT" sz="1600" spc="-1" strike="noStrike">
                <a:solidFill>
                  <a:srgbClr val="000000"/>
                </a:solidFill>
                <a:uFill>
                  <a:solidFill>
                    <a:srgbClr val="ffffff"/>
                  </a:solidFill>
                </a:uFill>
                <a:latin typeface="Calibri"/>
                <a:ea typeface="DejaVu Sans"/>
              </a:rPr>
              <a:t>, pero evaluamos y reportamos usando diferentes métricas.</a:t>
            </a:r>
            <a:endParaRPr b="0" lang="es-GT" sz="16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600" spc="-1" strike="noStrike">
                <a:solidFill>
                  <a:srgbClr val="000000"/>
                </a:solidFill>
                <a:uFill>
                  <a:solidFill>
                    <a:srgbClr val="ffffff"/>
                  </a:solidFill>
                </a:uFill>
                <a:latin typeface="Calibri"/>
                <a:ea typeface="DejaVu Sans"/>
              </a:rPr>
              <a:t>Algunas de estas métricas son:</a:t>
            </a:r>
            <a:endParaRPr b="0" lang="es-GT" sz="16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Accuracy</a:t>
            </a:r>
            <a:endParaRPr b="0" lang="es-GT" sz="16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Porcentaje de error</a:t>
            </a:r>
            <a:endParaRPr b="0" lang="es-GT" sz="16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Falsos positivos</a:t>
            </a:r>
            <a:endParaRPr b="0" lang="es-GT" sz="16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Falsos negativos</a:t>
            </a:r>
            <a:endParaRPr b="0" lang="es-GT" sz="16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Verdaderos positivos</a:t>
            </a:r>
            <a:endParaRPr b="0" lang="es-GT" sz="16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Verdaderos Negativos</a:t>
            </a:r>
            <a:endParaRPr b="0" lang="es-GT" sz="16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Precision</a:t>
            </a:r>
            <a:endParaRPr b="0" lang="es-GT" sz="16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Recall</a:t>
            </a:r>
            <a:endParaRPr b="0" lang="es-GT" sz="16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600" spc="-1" strike="noStrike">
                <a:solidFill>
                  <a:srgbClr val="000000"/>
                </a:solidFill>
                <a:uFill>
                  <a:solidFill>
                    <a:srgbClr val="ffffff"/>
                  </a:solidFill>
                </a:uFill>
                <a:latin typeface="Calibri"/>
                <a:ea typeface="DejaVu Sans"/>
              </a:rPr>
              <a:t>F1-score </a:t>
            </a:r>
            <a:endParaRPr b="0" lang="es-GT" sz="1600" spc="-1" strike="noStrike">
              <a:solidFill>
                <a:srgbClr val="000000"/>
              </a:solidFill>
              <a:uFill>
                <a:solidFill>
                  <a:srgbClr val="ffffff"/>
                </a:solidFill>
              </a:uFill>
              <a:latin typeface="Arial"/>
            </a:endParaRPr>
          </a:p>
        </p:txBody>
      </p:sp>
    </p:spTree>
  </p:cSld>
  <p:timing>
    <p:tnLst>
      <p:par>
        <p:cTn id="61" dur="indefinite" restart="never" nodeType="tmRoot">
          <p:childTnLst>
            <p:seq>
              <p:cTn id="62" nodeType="mainSeq"/>
              <p:prevCondLst>
                <p:cond delay="0" evt="onPrev">
                  <p:tgtEl>
                    <p:sldTgt/>
                  </p:tgtEl>
                </p:cond>
              </p:prevCondLst>
              <p:nextCondLst>
                <p:cond delay="0" evt="onNext">
                  <p:tgtEl>
                    <p:sldTgt/>
                  </p:tgtEl>
                </p:cond>
              </p:nextCondLst>
            </p:seq>
          </p:childTnLst>
        </p:cTn>
      </p:par>
    </p:tnLst>
  </p:timing>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01" name="CustomShape 2"/>
          <p:cNvSpPr/>
          <p:nvPr/>
        </p:nvSpPr>
        <p:spPr>
          <a:xfrm>
            <a:off x="399960" y="1206000"/>
            <a:ext cx="8239680" cy="3761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Métricas de performance y evaluación en clasificación</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La primera métrica de evaluación es la mas intuitiva y que hemos usado en las tareas prácticas sin describirla a detalle: </a:t>
            </a:r>
            <a:r>
              <a:rPr b="1" lang="es-GT" sz="1500" spc="-1" strike="noStrike">
                <a:solidFill>
                  <a:srgbClr val="000000"/>
                </a:solidFill>
                <a:uFill>
                  <a:solidFill>
                    <a:srgbClr val="ffffff"/>
                  </a:solidFill>
                </a:uFill>
                <a:latin typeface="Calibri"/>
                <a:ea typeface="DejaVu Sans"/>
              </a:rPr>
              <a:t>accuracy o exactitud</a:t>
            </a:r>
            <a:r>
              <a:rPr b="0" lang="es-GT" sz="1500" spc="-1" strike="noStrike">
                <a:solidFill>
                  <a:srgbClr val="000000"/>
                </a:solidFill>
                <a:uFill>
                  <a:solidFill>
                    <a:srgbClr val="ffffff"/>
                  </a:solidFill>
                </a:uFill>
                <a:latin typeface="Calibri"/>
                <a:ea typeface="DejaVu Sans"/>
              </a:rPr>
              <a:t> </a:t>
            </a:r>
            <a:r>
              <a:rPr b="1" lang="es-GT" sz="1500" spc="-1" strike="noStrike">
                <a:solidFill>
                  <a:srgbClr val="000000"/>
                </a:solidFill>
                <a:uFill>
                  <a:solidFill>
                    <a:srgbClr val="ffffff"/>
                  </a:solidFill>
                </a:uFill>
                <a:latin typeface="Calibri"/>
                <a:ea typeface="DejaVu Sans"/>
              </a:rPr>
              <a:t>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El accuracy mide que fracción de predicciones fueron correctas</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Mide el porcentaje de aciertos que nuestro modelo/algoritmo tuvo.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Mientras mas alto sea , mejor , siempre será un número entre 0 y 1</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La analogía con el aprendizaje humano : en un examen de 100 preguntas falso/verdadero , cuantas respuestas obtuvimos correctas ?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Este número puede ser entendido mas fácilmente que el obtenido a través de </a:t>
            </a:r>
            <a:r>
              <a:rPr b="1" lang="es-GT" sz="1500" spc="-1" strike="noStrike">
                <a:solidFill>
                  <a:srgbClr val="000000"/>
                </a:solidFill>
                <a:uFill>
                  <a:solidFill>
                    <a:srgbClr val="ffffff"/>
                  </a:solidFill>
                </a:uFill>
                <a:latin typeface="Calibri"/>
                <a:ea typeface="DejaVu Sans"/>
              </a:rPr>
              <a:t>cross-entropy</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Ejemplos:</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Un sistema de ML de detección de enfermedades(“si” o “no” enfermo) realiza 8 predicciones , de estas 8  obtiene 3 correctas, su accuracy es </a:t>
            </a:r>
            <a:r>
              <a:rPr b="1" lang="es-GT" sz="1500" spc="-1" strike="noStrike">
                <a:solidFill>
                  <a:srgbClr val="000000"/>
                </a:solidFill>
                <a:uFill>
                  <a:solidFill>
                    <a:srgbClr val="ffffff"/>
                  </a:solidFill>
                </a:uFill>
                <a:latin typeface="Calibri"/>
                <a:ea typeface="DejaVu Sans"/>
              </a:rPr>
              <a:t>3/8=0.375</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Un sistema de detección de fraude(“fraude” o “no-fraude”) realiza en determinado día 100 predicciones, de estas 65 son correctas, su accuracy es </a:t>
            </a:r>
            <a:r>
              <a:rPr b="1" lang="es-GT" sz="1500" spc="-1" strike="noStrike">
                <a:solidFill>
                  <a:srgbClr val="000000"/>
                </a:solidFill>
                <a:uFill>
                  <a:solidFill>
                    <a:srgbClr val="ffffff"/>
                  </a:solidFill>
                </a:uFill>
                <a:latin typeface="Calibri"/>
                <a:ea typeface="DejaVu Sans"/>
              </a:rPr>
              <a:t>65/100=0.65</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Un sistema de detección de Spam clasifica 32 correos correctamente de un total de 64 , su accuracy es </a:t>
            </a:r>
            <a:r>
              <a:rPr b="1" lang="es-GT" sz="1500" spc="-1" strike="noStrike">
                <a:solidFill>
                  <a:srgbClr val="000000"/>
                </a:solidFill>
                <a:uFill>
                  <a:solidFill>
                    <a:srgbClr val="ffffff"/>
                  </a:solidFill>
                </a:uFill>
                <a:latin typeface="Calibri"/>
                <a:ea typeface="DejaVu Sans"/>
              </a:rPr>
              <a:t>32/64 = 0.5</a:t>
            </a:r>
            <a:endParaRPr b="0" lang="es-GT" sz="1500" spc="-1" strike="noStrike">
              <a:solidFill>
                <a:srgbClr val="000000"/>
              </a:solidFill>
              <a:uFill>
                <a:solidFill>
                  <a:srgbClr val="ffffff"/>
                </a:solidFill>
              </a:uFill>
              <a:latin typeface="Arial"/>
            </a:endParaRPr>
          </a:p>
        </p:txBody>
      </p:sp>
    </p:spTree>
  </p:cSld>
  <p:timing>
    <p:tnLst>
      <p:par>
        <p:cTn id="63" dur="indefinite" restart="never" nodeType="tmRoot">
          <p:childTnLst>
            <p:seq>
              <p:cTn id="64" nodeType="mainSeq"/>
              <p:prevCondLst>
                <p:cond delay="0" evt="onPrev">
                  <p:tgtEl>
                    <p:sldTgt/>
                  </p:tgtEl>
                </p:cond>
              </p:prevCondLst>
              <p:nextCondLst>
                <p:cond delay="0" evt="onNext">
                  <p:tgtEl>
                    <p:sldTgt/>
                  </p:tgtEl>
                </p:cond>
              </p:nextCondLst>
            </p:seq>
          </p:childTnLst>
        </p:cTn>
      </p:par>
    </p:tnLst>
  </p:timing>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03" name="CustomShape 2"/>
          <p:cNvSpPr/>
          <p:nvPr/>
        </p:nvSpPr>
        <p:spPr>
          <a:xfrm>
            <a:off x="399960" y="1206000"/>
            <a:ext cx="8239680" cy="3761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Métricas de performance y evaluación en clasificación</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Muy de la mano del accuracy tenemos otra métrica intuitiva utilizada comúnmente: </a:t>
            </a:r>
            <a:r>
              <a:rPr b="1" lang="es-GT" sz="1500" spc="-1" strike="noStrike">
                <a:solidFill>
                  <a:srgbClr val="000000"/>
                </a:solidFill>
                <a:uFill>
                  <a:solidFill>
                    <a:srgbClr val="ffffff"/>
                  </a:solidFill>
                </a:uFill>
                <a:latin typeface="Calibri"/>
                <a:ea typeface="DejaVu Sans"/>
              </a:rPr>
              <a:t>porcentaje de error</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El error mide que fracción de predicciones fueron in-correctas</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Mide el porcentaje de fallas que nuestro modelo/algoritmo tuvo.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Mientras mas bajo sea , mejor , siempre será un número entre 0 y 1</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La analogía con el aprendizaje humano : en un examen de 100 preguntas falso/verdadero , ¿cuantas fallamos ?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Es el complemento del accuracy, es decir: error =  </a:t>
            </a:r>
            <a:r>
              <a:rPr b="1" lang="es-GT" sz="1500" spc="-1" strike="noStrike">
                <a:solidFill>
                  <a:srgbClr val="000000"/>
                </a:solidFill>
                <a:uFill>
                  <a:solidFill>
                    <a:srgbClr val="ffffff"/>
                  </a:solidFill>
                </a:uFill>
                <a:latin typeface="Calibri"/>
                <a:ea typeface="DejaVu Sans"/>
              </a:rPr>
              <a:t>1 - accuracy</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Ejemplos:</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Un sistema de ML de detección de enfermedades(“si” o “no” enfermo) realiza 8 predicciones , de estas 8  obtiene 3 correctas, su error es </a:t>
            </a:r>
            <a:r>
              <a:rPr b="1" lang="es-GT" sz="1500" spc="-1" strike="noStrike">
                <a:solidFill>
                  <a:srgbClr val="000000"/>
                </a:solidFill>
                <a:uFill>
                  <a:solidFill>
                    <a:srgbClr val="ffffff"/>
                  </a:solidFill>
                </a:uFill>
                <a:latin typeface="Calibri"/>
                <a:ea typeface="DejaVu Sans"/>
              </a:rPr>
              <a:t>5/8=0.625</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Un sistema de detección de fraude(“fraude” o “no-fraude”) realiza en determinado día 100 predicciones, de estas 65 son correctas, su error es </a:t>
            </a:r>
            <a:r>
              <a:rPr b="1" lang="es-GT" sz="1500" spc="-1" strike="noStrike">
                <a:solidFill>
                  <a:srgbClr val="000000"/>
                </a:solidFill>
                <a:uFill>
                  <a:solidFill>
                    <a:srgbClr val="ffffff"/>
                  </a:solidFill>
                </a:uFill>
                <a:latin typeface="Calibri"/>
                <a:ea typeface="DejaVu Sans"/>
              </a:rPr>
              <a:t>35/100=0.35</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Un sistema de detección de Spam clasifica 32 correos erronamente de un total de 64 , su error es </a:t>
            </a:r>
            <a:r>
              <a:rPr b="1" lang="es-GT" sz="1500" spc="-1" strike="noStrike">
                <a:solidFill>
                  <a:srgbClr val="000000"/>
                </a:solidFill>
                <a:uFill>
                  <a:solidFill>
                    <a:srgbClr val="ffffff"/>
                  </a:solidFill>
                </a:uFill>
                <a:latin typeface="Calibri"/>
                <a:ea typeface="DejaVu Sans"/>
              </a:rPr>
              <a:t>32/64 = 0.5</a:t>
            </a:r>
            <a:endParaRPr b="0" lang="es-GT" sz="1500" spc="-1" strike="noStrike">
              <a:solidFill>
                <a:srgbClr val="000000"/>
              </a:solidFill>
              <a:uFill>
                <a:solidFill>
                  <a:srgbClr val="ffffff"/>
                </a:solidFill>
              </a:uFill>
              <a:latin typeface="Arial"/>
            </a:endParaRPr>
          </a:p>
        </p:txBody>
      </p:sp>
    </p:spTree>
  </p:cSld>
  <p:timing>
    <p:tnLst>
      <p:par>
        <p:cTn id="65" dur="indefinite" restart="never" nodeType="tmRoot">
          <p:childTnLst>
            <p:seq>
              <p:cTn id="66" nodeType="mainSeq"/>
              <p:prevCondLst>
                <p:cond delay="0" evt="onPrev">
                  <p:tgtEl>
                    <p:sldTgt/>
                  </p:tgtEl>
                </p:cond>
              </p:prevCondLst>
              <p:nextCondLst>
                <p:cond delay="0" evt="onNext">
                  <p:tgtEl>
                    <p:sldTgt/>
                  </p:tgtEl>
                </p:cond>
              </p:nextCondLst>
            </p:seq>
          </p:childTnLst>
        </p:cTn>
      </p:par>
    </p:tnLst>
  </p:timing>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05" name="CustomShape 2"/>
          <p:cNvSpPr/>
          <p:nvPr/>
        </p:nvSpPr>
        <p:spPr>
          <a:xfrm>
            <a:off x="399960" y="1206000"/>
            <a:ext cx="8239680" cy="1313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Métricas de performance y evaluación en clasificación</a:t>
            </a:r>
            <a:endParaRPr b="0" lang="es-GT" sz="15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En clasificación muchas veces necesitamos saber que tipo de errores comete el clasificador para poder corregir su funcionamiento , o bien se necesita reportar que tipos de errores comete ya que según la aplicación, un error puede ser mas costoso(el costo no necesariamente económico) que otro.</a:t>
            </a:r>
            <a:endParaRPr b="0" lang="es-GT" sz="15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Analogía con aprendizaje humano: en el exámen de falso verdadero, ¿que tipos de errores cometimos mayormente? </a:t>
            </a:r>
            <a:endParaRPr b="0" lang="es-GT" sz="15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Por ejemplo en medicina, ¿que es mas costoso?</a:t>
            </a:r>
            <a:endParaRPr b="0" lang="es-GT" sz="1500" spc="-1" strike="noStrike">
              <a:solidFill>
                <a:srgbClr val="000000"/>
              </a:solidFill>
              <a:uFill>
                <a:solidFill>
                  <a:srgbClr val="ffffff"/>
                </a:solidFill>
              </a:uFill>
              <a:latin typeface="Arial"/>
            </a:endParaRPr>
          </a:p>
          <a:p>
            <a:pPr marL="448200" indent="-211320">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Predecir que el </a:t>
            </a:r>
            <a:r>
              <a:rPr b="1" lang="es-GT" sz="1500" spc="-1" strike="noStrike">
                <a:solidFill>
                  <a:srgbClr val="000000"/>
                </a:solidFill>
                <a:uFill>
                  <a:solidFill>
                    <a:srgbClr val="ffffff"/>
                  </a:solidFill>
                </a:uFill>
                <a:latin typeface="Calibri"/>
                <a:ea typeface="DejaVu Sans"/>
              </a:rPr>
              <a:t>paciente esta enfermo cuando no lo está</a:t>
            </a:r>
            <a:r>
              <a:rPr b="0" lang="es-GT" sz="1500" spc="-1" strike="noStrike">
                <a:solidFill>
                  <a:srgbClr val="000000"/>
                </a:solidFill>
                <a:uFill>
                  <a:solidFill>
                    <a:srgbClr val="ffffff"/>
                  </a:solidFill>
                </a:uFill>
                <a:latin typeface="Calibri"/>
                <a:ea typeface="DejaVu Sans"/>
              </a:rPr>
              <a:t> y medicarlo o hacer mas exámenes  innecesariamente </a:t>
            </a:r>
            <a:endParaRPr b="0" lang="es-GT" sz="1500" spc="-1" strike="noStrike">
              <a:solidFill>
                <a:srgbClr val="000000"/>
              </a:solidFill>
              <a:uFill>
                <a:solidFill>
                  <a:srgbClr val="ffffff"/>
                </a:solidFill>
              </a:uFill>
              <a:latin typeface="Arial"/>
            </a:endParaRPr>
          </a:p>
          <a:p>
            <a:pPr marL="448200" indent="-211320">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Predecir que el </a:t>
            </a:r>
            <a:r>
              <a:rPr b="1" lang="es-GT" sz="1500" spc="-1" strike="noStrike">
                <a:solidFill>
                  <a:srgbClr val="000000"/>
                </a:solidFill>
                <a:uFill>
                  <a:solidFill>
                    <a:srgbClr val="ffffff"/>
                  </a:solidFill>
                </a:uFill>
                <a:latin typeface="Calibri"/>
                <a:ea typeface="DejaVu Sans"/>
              </a:rPr>
              <a:t>paciente no está enfermo cuando si lo está</a:t>
            </a:r>
            <a:r>
              <a:rPr b="0" lang="es-GT" sz="1500" spc="-1" strike="noStrike">
                <a:solidFill>
                  <a:srgbClr val="000000"/>
                </a:solidFill>
                <a:uFill>
                  <a:solidFill>
                    <a:srgbClr val="ffffff"/>
                  </a:solidFill>
                </a:uFill>
                <a:latin typeface="Calibri"/>
                <a:ea typeface="DejaVu Sans"/>
              </a:rPr>
              <a:t>, y arriesgar a que su salud empeore</a:t>
            </a:r>
            <a:endParaRPr b="0" lang="es-GT" sz="15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En un sistema que usa una cámara para permitir o denegar la entrada de una persona a una oficina, ¿que es mas costoso?</a:t>
            </a:r>
            <a:endParaRPr b="0" lang="es-GT" sz="1500" spc="-1" strike="noStrike">
              <a:solidFill>
                <a:srgbClr val="000000"/>
              </a:solidFill>
              <a:uFill>
                <a:solidFill>
                  <a:srgbClr val="ffffff"/>
                </a:solidFill>
              </a:uFill>
              <a:latin typeface="Arial"/>
            </a:endParaRPr>
          </a:p>
          <a:p>
            <a:pPr marL="448200" indent="-211320">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Que una persona </a:t>
            </a:r>
            <a:r>
              <a:rPr b="1" lang="es-GT" sz="1500" spc="-1" strike="noStrike">
                <a:solidFill>
                  <a:srgbClr val="000000"/>
                </a:solidFill>
                <a:uFill>
                  <a:solidFill>
                    <a:srgbClr val="ffffff"/>
                  </a:solidFill>
                </a:uFill>
                <a:latin typeface="Calibri"/>
                <a:ea typeface="DejaVu Sans"/>
              </a:rPr>
              <a:t>no pertenezca a la oficina(desconocido) y se le permita el ingreso</a:t>
            </a:r>
            <a:endParaRPr b="0" lang="es-GT" sz="1500" spc="-1" strike="noStrike">
              <a:solidFill>
                <a:srgbClr val="000000"/>
              </a:solidFill>
              <a:uFill>
                <a:solidFill>
                  <a:srgbClr val="ffffff"/>
                </a:solidFill>
              </a:uFill>
              <a:latin typeface="Arial"/>
            </a:endParaRPr>
          </a:p>
          <a:p>
            <a:pPr marL="448200" indent="-211320">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Que </a:t>
            </a:r>
            <a:r>
              <a:rPr b="1" lang="es-GT" sz="1500" spc="-1" strike="noStrike">
                <a:solidFill>
                  <a:srgbClr val="000000"/>
                </a:solidFill>
                <a:uFill>
                  <a:solidFill>
                    <a:srgbClr val="ffffff"/>
                  </a:solidFill>
                </a:uFill>
                <a:latin typeface="Calibri"/>
                <a:ea typeface="DejaVu Sans"/>
              </a:rPr>
              <a:t>se le niegue el ingreso a un empleado</a:t>
            </a:r>
            <a:r>
              <a:rPr b="0" lang="es-GT" sz="1500" spc="-1" strike="noStrike">
                <a:solidFill>
                  <a:srgbClr val="000000"/>
                </a:solidFill>
                <a:uFill>
                  <a:solidFill>
                    <a:srgbClr val="ffffff"/>
                  </a:solidFill>
                </a:uFill>
                <a:latin typeface="Calibri"/>
                <a:ea typeface="DejaVu Sans"/>
              </a:rPr>
              <a:t> y tenga que solicitar ingreso a el personal de seguridad</a:t>
            </a:r>
            <a:r>
              <a:rPr b="0" lang="es-GT" sz="1600" spc="-1" strike="noStrike">
                <a:solidFill>
                  <a:srgbClr val="000000"/>
                </a:solidFill>
                <a:uFill>
                  <a:solidFill>
                    <a:srgbClr val="ffffff"/>
                  </a:solidFill>
                </a:uFill>
                <a:latin typeface="Calibri"/>
                <a:ea typeface="DejaVu Sans"/>
              </a:rPr>
              <a:t>.</a:t>
            </a:r>
            <a:endParaRPr b="0" lang="es-GT" sz="1600" spc="-1" strike="noStrike">
              <a:solidFill>
                <a:srgbClr val="000000"/>
              </a:solidFill>
              <a:uFill>
                <a:solidFill>
                  <a:srgbClr val="ffffff"/>
                </a:solidFill>
              </a:uFill>
              <a:latin typeface="Arial"/>
            </a:endParaRPr>
          </a:p>
        </p:txBody>
      </p:sp>
    </p:spTree>
  </p:cSld>
  <p:timing>
    <p:tnLst>
      <p:par>
        <p:cTn id="67" dur="indefinite" restart="never" nodeType="tmRoot">
          <p:childTnLst>
            <p:seq>
              <p:cTn id="68" nodeType="mainSeq"/>
              <p:prevCondLst>
                <p:cond delay="0" evt="onPrev">
                  <p:tgtEl>
                    <p:sldTgt/>
                  </p:tgtEl>
                </p:cond>
              </p:prevCondLst>
              <p:nextCondLst>
                <p:cond delay="0" evt="onNext">
                  <p:tgtEl>
                    <p:sldTgt/>
                  </p:tgtEl>
                </p:cond>
              </p:nextCondLst>
            </p:seq>
          </p:childTnLst>
        </p:cTn>
      </p:par>
    </p:tnLst>
  </p:timing>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07" name="CustomShape 2"/>
          <p:cNvSpPr/>
          <p:nvPr/>
        </p:nvSpPr>
        <p:spPr>
          <a:xfrm>
            <a:off x="399960" y="1206000"/>
            <a:ext cx="8239680" cy="1313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Métricas de performance y evaluación en clasificación</a:t>
            </a:r>
            <a:endParaRPr b="0" lang="es-GT" sz="14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Para medir esto utilizamos 4 nuevas métricas y una forma gráfica de analizarlas en conjunto.</a:t>
            </a:r>
            <a:endParaRPr b="0" lang="es-GT" sz="14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Falsos positivos(aveces llamado falsa alarma): </a:t>
            </a:r>
            <a:r>
              <a:rPr b="0" lang="es-GT" sz="1400" spc="-1" strike="noStrike">
                <a:solidFill>
                  <a:srgbClr val="000000"/>
                </a:solidFill>
                <a:uFill>
                  <a:solidFill>
                    <a:srgbClr val="ffffff"/>
                  </a:solidFill>
                </a:uFill>
                <a:latin typeface="Calibri"/>
                <a:ea typeface="DejaVu Sans"/>
              </a:rPr>
              <a:t>cuantas veces el modelo asignó una clase positiva(y=1) cuando el resultado correcto era negativo(y = 0), también llamado </a:t>
            </a:r>
            <a:r>
              <a:rPr b="1" lang="es-GT" sz="1400" spc="-1" strike="noStrike">
                <a:solidFill>
                  <a:srgbClr val="000000"/>
                </a:solidFill>
                <a:uFill>
                  <a:solidFill>
                    <a:srgbClr val="ffffff"/>
                  </a:solidFill>
                </a:uFill>
                <a:latin typeface="Calibri"/>
                <a:ea typeface="DejaVu Sans"/>
              </a:rPr>
              <a:t>error tipo 1. </a:t>
            </a:r>
            <a:r>
              <a:rPr b="0" lang="es-GT" sz="1400" spc="-1" strike="noStrike">
                <a:solidFill>
                  <a:srgbClr val="000000"/>
                </a:solidFill>
                <a:uFill>
                  <a:solidFill>
                    <a:srgbClr val="ffffff"/>
                  </a:solidFill>
                </a:uFill>
                <a:latin typeface="Calibri"/>
                <a:ea typeface="DejaVu Sans"/>
              </a:rPr>
              <a:t>Del examen falso/verdadero, cuantas respuestas era falsas y elegimos “verdadero”  erronamente </a:t>
            </a:r>
            <a:endParaRPr b="0" lang="es-GT" sz="14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Falsos negativos:</a:t>
            </a:r>
            <a:r>
              <a:rPr b="0" lang="es-GT" sz="1400" spc="-1" strike="noStrike">
                <a:solidFill>
                  <a:srgbClr val="000000"/>
                </a:solidFill>
                <a:uFill>
                  <a:solidFill>
                    <a:srgbClr val="ffffff"/>
                  </a:solidFill>
                </a:uFill>
                <a:latin typeface="Calibri"/>
                <a:ea typeface="DejaVu Sans"/>
              </a:rPr>
              <a:t>cuantas veces el modelo asignó una clase negativa(y=0) cuando el resultado correcto era positivo(y = 1)</a:t>
            </a:r>
            <a:r>
              <a:rPr b="1" lang="es-GT" sz="1400" spc="-1" strike="noStrike">
                <a:solidFill>
                  <a:srgbClr val="000000"/>
                </a:solidFill>
                <a:uFill>
                  <a:solidFill>
                    <a:srgbClr val="ffffff"/>
                  </a:solidFill>
                </a:uFill>
                <a:latin typeface="Calibri"/>
                <a:ea typeface="DejaVu Sans"/>
              </a:rPr>
              <a:t> ,</a:t>
            </a:r>
            <a:r>
              <a:rPr b="0" lang="es-GT" sz="1400" spc="-1" strike="noStrike">
                <a:solidFill>
                  <a:srgbClr val="000000"/>
                </a:solidFill>
                <a:uFill>
                  <a:solidFill>
                    <a:srgbClr val="ffffff"/>
                  </a:solidFill>
                </a:uFill>
                <a:latin typeface="Calibri"/>
                <a:ea typeface="DejaVu Sans"/>
              </a:rPr>
              <a:t>también llamado </a:t>
            </a:r>
            <a:r>
              <a:rPr b="1" lang="es-GT" sz="1400" spc="-1" strike="noStrike">
                <a:solidFill>
                  <a:srgbClr val="000000"/>
                </a:solidFill>
                <a:uFill>
                  <a:solidFill>
                    <a:srgbClr val="ffffff"/>
                  </a:solidFill>
                </a:uFill>
                <a:latin typeface="Calibri"/>
                <a:ea typeface="DejaVu Sans"/>
              </a:rPr>
              <a:t>error tipo 2. </a:t>
            </a:r>
            <a:r>
              <a:rPr b="0" lang="es-GT" sz="1400" spc="-1" strike="noStrike">
                <a:solidFill>
                  <a:srgbClr val="000000"/>
                </a:solidFill>
                <a:uFill>
                  <a:solidFill>
                    <a:srgbClr val="ffffff"/>
                  </a:solidFill>
                </a:uFill>
                <a:latin typeface="Calibri"/>
                <a:ea typeface="DejaVu Sans"/>
              </a:rPr>
              <a:t>Del examen falso/verdadero, cuantas respuestas eran verdaderas y elegimos “falso” erronamente.</a:t>
            </a:r>
            <a:endParaRPr b="0" lang="es-GT" sz="14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Verdaderos positivos: </a:t>
            </a:r>
            <a:r>
              <a:rPr b="0" lang="es-GT" sz="1400" spc="-1" strike="noStrike">
                <a:solidFill>
                  <a:srgbClr val="000000"/>
                </a:solidFill>
                <a:uFill>
                  <a:solidFill>
                    <a:srgbClr val="ffffff"/>
                  </a:solidFill>
                </a:uFill>
                <a:latin typeface="Calibri"/>
                <a:ea typeface="DejaVu Sans"/>
              </a:rPr>
              <a:t>cuantas veces el modelo obtuvo una predicción de y=1 de forma correcta. Del examen falso/verdadera cuantas veces acertamos al seleccionar “verdadero” como respuesta.</a:t>
            </a:r>
            <a:endParaRPr b="0" lang="es-GT" sz="14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Verdaderos negativos: </a:t>
            </a:r>
            <a:r>
              <a:rPr b="0" lang="es-GT" sz="1400" spc="-1" strike="noStrike">
                <a:solidFill>
                  <a:srgbClr val="000000"/>
                </a:solidFill>
                <a:uFill>
                  <a:solidFill>
                    <a:srgbClr val="ffffff"/>
                  </a:solidFill>
                </a:uFill>
                <a:latin typeface="Calibri"/>
                <a:ea typeface="DejaVu Sans"/>
              </a:rPr>
              <a:t>cuantas veces el modelo obtuvo una predicción de y = 0 de forma correcta. Del examen falso/verdadera cuantas veces acertamos al seleccionar “falso” como respuesta.</a:t>
            </a:r>
            <a:endParaRPr b="0" lang="es-GT" sz="1400" spc="-1" strike="noStrike">
              <a:solidFill>
                <a:srgbClr val="000000"/>
              </a:solidFill>
              <a:uFill>
                <a:solidFill>
                  <a:srgbClr val="ffffff"/>
                </a:solidFill>
              </a:uFill>
              <a:latin typeface="Arial"/>
            </a:endParaRPr>
          </a:p>
        </p:txBody>
      </p:sp>
      <p:pic>
        <p:nvPicPr>
          <p:cNvPr id="208" name="" descr=""/>
          <p:cNvPicPr/>
          <p:nvPr/>
        </p:nvPicPr>
        <p:blipFill>
          <a:blip r:embed="rId1"/>
          <a:stretch/>
        </p:blipFill>
        <p:spPr>
          <a:xfrm>
            <a:off x="3960000" y="3888000"/>
            <a:ext cx="1367640" cy="1095120"/>
          </a:xfrm>
          <a:prstGeom prst="rect">
            <a:avLst/>
          </a:prstGeom>
          <a:ln>
            <a:noFill/>
          </a:ln>
        </p:spPr>
      </p:pic>
    </p:spTree>
  </p:cSld>
  <p:timing>
    <p:tnLst>
      <p:par>
        <p:cTn id="69" dur="indefinite" restart="never" nodeType="tmRoot">
          <p:childTnLst>
            <p:seq>
              <p:cTn id="70" nodeType="mainSeq"/>
              <p:prevCondLst>
                <p:cond delay="0" evt="onPrev">
                  <p:tgtEl>
                    <p:sldTgt/>
                  </p:tgtEl>
                </p:cond>
              </p:prevCondLst>
              <p:nextCondLst>
                <p:cond delay="0" evt="onNext">
                  <p:tgtEl>
                    <p:sldTgt/>
                  </p:tgtEl>
                </p:cond>
              </p:nextCondLst>
            </p:seq>
          </p:childTnLst>
        </p:cTn>
      </p:par>
    </p:tnLst>
  </p:timing>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10" name="CustomShape 2"/>
          <p:cNvSpPr/>
          <p:nvPr/>
        </p:nvSpPr>
        <p:spPr>
          <a:xfrm>
            <a:off x="399960" y="1206000"/>
            <a:ext cx="8239680" cy="1313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Métricas de performance y evaluación en clasificación</a:t>
            </a:r>
            <a:endParaRPr b="0" lang="es-GT" sz="13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La llamada </a:t>
            </a:r>
            <a:r>
              <a:rPr b="1" lang="es-GT" sz="1300" spc="-1" strike="noStrike">
                <a:solidFill>
                  <a:srgbClr val="000000"/>
                </a:solidFill>
                <a:uFill>
                  <a:solidFill>
                    <a:srgbClr val="ffffff"/>
                  </a:solidFill>
                </a:uFill>
                <a:latin typeface="Calibri"/>
                <a:ea typeface="DejaVu Sans"/>
              </a:rPr>
              <a:t>matriz de confusión </a:t>
            </a:r>
            <a:r>
              <a:rPr b="0" lang="es-GT" sz="1300" spc="-1" strike="noStrike">
                <a:solidFill>
                  <a:srgbClr val="000000"/>
                </a:solidFill>
                <a:uFill>
                  <a:solidFill>
                    <a:srgbClr val="ffffff"/>
                  </a:solidFill>
                </a:uFill>
                <a:latin typeface="Calibri"/>
                <a:ea typeface="DejaVu Sans"/>
              </a:rPr>
              <a:t>es una manera visual de observar y analizar gráficamente  las 4 métricas antes descritas. </a:t>
            </a:r>
            <a:endParaRPr b="0" lang="es-GT" sz="13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Por ejemplo , tenemos un sistema de ML que busca identificar en imágenes la presencia de gatos:</a:t>
            </a:r>
            <a:endParaRPr b="0" lang="es-GT" sz="13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La matriz consiste de 2 filas y 2 columnas,por lo cual tiene un total de 4 posiciones, 1 para cada una de las métricas descritas.</a:t>
            </a:r>
            <a:endParaRPr b="0" lang="es-GT" sz="13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Las filas representan el valor real(la respuesta correcta) y las columnas representan la predicción del modelo de ML(la respuesta elegida en el examen) . El orden de la matriz puede variar, lo importante es su significado. </a:t>
            </a:r>
            <a:endParaRPr b="0" lang="es-GT" sz="1300" spc="-1" strike="noStrike">
              <a:solidFill>
                <a:srgbClr val="000000"/>
              </a:solidFill>
              <a:uFill>
                <a:solidFill>
                  <a:srgbClr val="ffffff"/>
                </a:solidFill>
              </a:uFill>
              <a:latin typeface="Arial"/>
            </a:endParaRPr>
          </a:p>
          <a:p>
            <a:pPr marL="216000" indent="-211320">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Buscamos obtener valores altos en la diagonal  true-positive/true-negative(en rojo) y valores bajos en la diagonal false-positive/false-negative(amarillo)</a:t>
            </a:r>
            <a:endParaRPr b="0" lang="es-GT" sz="1300" spc="-1" strike="noStrike">
              <a:solidFill>
                <a:srgbClr val="000000"/>
              </a:solidFill>
              <a:uFill>
                <a:solidFill>
                  <a:srgbClr val="ffffff"/>
                </a:solidFill>
              </a:uFill>
              <a:latin typeface="Arial"/>
            </a:endParaRPr>
          </a:p>
        </p:txBody>
      </p:sp>
      <p:pic>
        <p:nvPicPr>
          <p:cNvPr id="211" name="" descr=""/>
          <p:cNvPicPr/>
          <p:nvPr/>
        </p:nvPicPr>
        <p:blipFill>
          <a:blip r:embed="rId1"/>
          <a:stretch/>
        </p:blipFill>
        <p:spPr>
          <a:xfrm>
            <a:off x="3314520" y="3138840"/>
            <a:ext cx="2373120" cy="1900800"/>
          </a:xfrm>
          <a:prstGeom prst="rect">
            <a:avLst/>
          </a:prstGeom>
          <a:ln>
            <a:noFill/>
          </a:ln>
        </p:spPr>
      </p:pic>
    </p:spTree>
  </p:cSld>
  <p:timing>
    <p:tnLst>
      <p:par>
        <p:cTn id="71" dur="indefinite" restart="never" nodeType="tmRoot">
          <p:childTnLst>
            <p:seq>
              <p:cTn id="72" nodeType="mainSeq"/>
              <p:prevCondLst>
                <p:cond delay="0" evt="onPrev">
                  <p:tgtEl>
                    <p:sldTgt/>
                  </p:tgtEl>
                </p:cond>
              </p:prevCondLst>
              <p:nextCondLst>
                <p:cond delay="0" evt="onNext">
                  <p:tgtEl>
                    <p:sldTgt/>
                  </p:tgtEl>
                </p:cond>
              </p:nextCondLst>
            </p:seq>
          </p:childTnLst>
        </p:cTn>
      </p:par>
    </p:tnLst>
  </p:timing>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13" name="CustomShape 2"/>
          <p:cNvSpPr/>
          <p:nvPr/>
        </p:nvSpPr>
        <p:spPr>
          <a:xfrm>
            <a:off x="399960" y="1206000"/>
            <a:ext cx="8239680" cy="37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Métricas de performance y evaluación en clasificación</a:t>
            </a:r>
            <a:endParaRPr b="0" lang="es-GT" sz="1300" spc="-1" strike="noStrike">
              <a:solidFill>
                <a:srgbClr val="000000"/>
              </a:solidFill>
              <a:uFill>
                <a:solidFill>
                  <a:srgbClr val="ffffff"/>
                </a:solidFill>
              </a:uFill>
              <a:latin typeface="Arial"/>
            </a:endParaRPr>
          </a:p>
          <a:p>
            <a:pPr>
              <a:lnSpc>
                <a:spcPct val="100000"/>
              </a:lnSpc>
            </a:pPr>
            <a:endParaRPr b="0" lang="es-GT" sz="1300" spc="-1" strike="noStrike">
              <a:solidFill>
                <a:srgbClr val="000000"/>
              </a:solidFill>
              <a:uFill>
                <a:solidFill>
                  <a:srgbClr val="ffffff"/>
                </a:solidFill>
              </a:uFill>
              <a:latin typeface="Arial"/>
            </a:endParaRPr>
          </a:p>
        </p:txBody>
      </p:sp>
      <p:pic>
        <p:nvPicPr>
          <p:cNvPr id="214" name="" descr=""/>
          <p:cNvPicPr/>
          <p:nvPr/>
        </p:nvPicPr>
        <p:blipFill>
          <a:blip r:embed="rId1"/>
          <a:stretch/>
        </p:blipFill>
        <p:spPr>
          <a:xfrm>
            <a:off x="2666520" y="1884600"/>
            <a:ext cx="3669120" cy="2939040"/>
          </a:xfrm>
          <a:prstGeom prst="rect">
            <a:avLst/>
          </a:prstGeom>
          <a:ln>
            <a:noFill/>
          </a:ln>
        </p:spPr>
      </p:pic>
    </p:spTree>
  </p:cSld>
  <p:timing>
    <p:tnLst>
      <p:par>
        <p:cTn id="73" dur="indefinite" restart="never" nodeType="tmRoot">
          <p:childTnLst>
            <p:seq>
              <p:cTn id="74" nodeType="mainSeq"/>
              <p:prevCondLst>
                <p:cond delay="0" evt="onPrev">
                  <p:tgtEl>
                    <p:sldTgt/>
                  </p:tgtEl>
                </p:cond>
              </p:prevCondLst>
              <p:nextCondLst>
                <p:cond delay="0" evt="onNext">
                  <p:tgtEl>
                    <p:sldTgt/>
                  </p:tgtEl>
                </p:cond>
              </p:nextCondLst>
            </p:seq>
          </p:childTnLst>
        </p:cTn>
      </p:par>
    </p:tnLst>
  </p:timing>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16" name="CustomShape 2"/>
          <p:cNvSpPr/>
          <p:nvPr/>
        </p:nvSpPr>
        <p:spPr>
          <a:xfrm>
            <a:off x="399960" y="1206000"/>
            <a:ext cx="8239680" cy="37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200" spc="-1" strike="noStrike">
                <a:solidFill>
                  <a:srgbClr val="000000"/>
                </a:solidFill>
                <a:uFill>
                  <a:solidFill>
                    <a:srgbClr val="ffffff"/>
                  </a:solidFill>
                </a:uFill>
                <a:latin typeface="Calibri"/>
                <a:ea typeface="DejaVu Sans"/>
              </a:rPr>
              <a:t>Métricas de performance y evaluación en clasificación con datasets desbalanceados(skewed)</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200" spc="-1" strike="noStrike">
                <a:solidFill>
                  <a:srgbClr val="000000"/>
                </a:solidFill>
                <a:uFill>
                  <a:solidFill>
                    <a:srgbClr val="ffffff"/>
                  </a:solidFill>
                </a:uFill>
                <a:latin typeface="Calibri"/>
                <a:ea typeface="DejaVu Sans"/>
              </a:rPr>
              <a:t>Aun que el accuracy puede ser en buen porcentaje de los casos adecuados para evaluar nuestros modelos de ML, no es la mejor opción cuando se tienen datasets desbalanceados(lo que en estadística se conoce como skewed classes).</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200" spc="-1" strike="noStrike">
                <a:solidFill>
                  <a:srgbClr val="000000"/>
                </a:solidFill>
                <a:uFill>
                  <a:solidFill>
                    <a:srgbClr val="ffffff"/>
                  </a:solidFill>
                </a:uFill>
                <a:latin typeface="Calibri"/>
                <a:ea typeface="DejaVu Sans"/>
              </a:rPr>
              <a:t>Un dataset desbalanceado es aquel en el que el porcentaje de ocurrencia de cada clase(los valores de y) no se encuentran distribuidos uniformemente.</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200" spc="-1" strike="noStrike">
                <a:solidFill>
                  <a:srgbClr val="000000"/>
                </a:solidFill>
                <a:uFill>
                  <a:solidFill>
                    <a:srgbClr val="ffffff"/>
                  </a:solidFill>
                </a:uFill>
                <a:latin typeface="Calibri"/>
                <a:ea typeface="DejaVu Sans"/>
              </a:rPr>
              <a:t>En la analogía con el examen, pensemos en un examen donde 99 de las 100 respuestas son “verdadero” y solo 1 respuesta es “falso”(un dataset/examen balanceado sería  50 falso y 50 verdadero)</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200" spc="-1" strike="noStrike">
                <a:solidFill>
                  <a:srgbClr val="000000"/>
                </a:solidFill>
                <a:uFill>
                  <a:solidFill>
                    <a:srgbClr val="ffffff"/>
                  </a:solidFill>
                </a:uFill>
                <a:latin typeface="Calibri"/>
                <a:ea typeface="DejaVu Sans"/>
              </a:rPr>
              <a:t>Se crea un sistema de ML que identifica parqueos disponibles dentro de un parqueo público , en este parqueo de un total de 1000 parqueos 10 estan disponibles(y=1)  y 990 no estan disponibles(y=0)</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200" spc="-1" strike="noStrike">
                <a:solidFill>
                  <a:srgbClr val="000000"/>
                </a:solidFill>
                <a:uFill>
                  <a:solidFill>
                    <a:srgbClr val="ffffff"/>
                  </a:solidFill>
                </a:uFill>
                <a:latin typeface="Calibri"/>
                <a:ea typeface="DejaVu Sans"/>
              </a:rPr>
              <a:t>Veamos con ejemplos que </a:t>
            </a:r>
            <a:r>
              <a:rPr b="1" lang="es-GT" sz="1200" spc="-1" strike="noStrike">
                <a:solidFill>
                  <a:srgbClr val="000000"/>
                </a:solidFill>
                <a:uFill>
                  <a:solidFill>
                    <a:srgbClr val="ffffff"/>
                  </a:solidFill>
                </a:uFill>
                <a:latin typeface="Calibri"/>
                <a:ea typeface="DejaVu Sans"/>
              </a:rPr>
              <a:t>problema se tiene al usar accuracy en un  dataset desbalanceado.</a:t>
            </a:r>
            <a:endParaRPr b="0" lang="es-GT" sz="1200" spc="-1" strike="noStrike">
              <a:solidFill>
                <a:srgbClr val="000000"/>
              </a:solidFill>
              <a:uFill>
                <a:solidFill>
                  <a:srgbClr val="ffffff"/>
                </a:solidFill>
              </a:uFill>
              <a:latin typeface="Arial"/>
            </a:endParaRPr>
          </a:p>
          <a:p>
            <a:pPr>
              <a:lnSpc>
                <a:spcPct val="100000"/>
              </a:lnSpc>
            </a:pPr>
            <a:endParaRPr b="0" lang="es-GT" sz="1200" spc="-1" strike="noStrike">
              <a:solidFill>
                <a:srgbClr val="000000"/>
              </a:solidFill>
              <a:uFill>
                <a:solidFill>
                  <a:srgbClr val="ffffff"/>
                </a:solidFill>
              </a:uFill>
              <a:latin typeface="Arial"/>
            </a:endParaRPr>
          </a:p>
        </p:txBody>
      </p:sp>
      <p:pic>
        <p:nvPicPr>
          <p:cNvPr id="217" name="" descr=""/>
          <p:cNvPicPr/>
          <p:nvPr/>
        </p:nvPicPr>
        <p:blipFill>
          <a:blip r:embed="rId1"/>
          <a:stretch/>
        </p:blipFill>
        <p:spPr>
          <a:xfrm>
            <a:off x="3454560" y="3206160"/>
            <a:ext cx="2449080" cy="1689480"/>
          </a:xfrm>
          <a:prstGeom prst="rect">
            <a:avLst/>
          </a:prstGeom>
          <a:ln>
            <a:noFill/>
          </a:ln>
        </p:spPr>
      </p:pic>
    </p:spTree>
  </p:cSld>
  <p:timing>
    <p:tnLst>
      <p:par>
        <p:cTn id="75" dur="indefinite" restart="never" nodeType="tmRoot">
          <p:childTnLst>
            <p:seq>
              <p:cTn id="76" nodeType="mainSeq"/>
              <p:prevCondLst>
                <p:cond delay="0" evt="onPrev">
                  <p:tgtEl>
                    <p:sldTgt/>
                  </p:tgtEl>
                </p:cond>
              </p:prevCondLst>
              <p:nextCondLst>
                <p:cond delay="0" evt="onNext">
                  <p:tgtEl>
                    <p:sldTgt/>
                  </p:tgtEl>
                </p:cond>
              </p:nextCondLst>
            </p:seq>
          </p:childTnLst>
        </p:cTn>
      </p:par>
    </p:tnLst>
  </p:timing>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19" name="CustomShape 2"/>
          <p:cNvSpPr/>
          <p:nvPr/>
        </p:nvSpPr>
        <p:spPr>
          <a:xfrm>
            <a:off x="399960" y="1206000"/>
            <a:ext cx="8239680" cy="37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Métricas de performance y evaluación en clasificación con datasets desbalanceados(skewed)</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En la analogía con el examen, pensemos en un examen donde 99 de las 100 respuestas son “verdadero”(y=1) y solo 1 respuesta es “falso”(un dataset/examen balanceado sería  50 falso y 50 verdadero) , un alumno que no estudió responde “verdadero” (y=1) a todas las preguntas sin siquiera leerlas. Ya que 99 de las respuestas son “verdadero” el alumno saca 99 de nota aún sin haber estudiado, y sin haber leído las preguntas.</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Se crea un sistema de ML que identifica parqueos ocupados dentro de un parqueo público , en este parqueo de un total de 1000 parqueos 990 estan ocupados(y=1)  y 10 estan  disponibles(y=0)</a:t>
            </a:r>
            <a:endParaRPr b="0" lang="es-GT" sz="13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El sistema de ML tiene un error y predice y = 1(ocupado) siempre , sin importar sus features x, al medir accuracy para este modelo se obtiene 990/1000 = 0.99, parece ser un buen sistema aún cuando ignora sus features y siempre produce y = 1 pero no lo es.</a:t>
            </a:r>
            <a:endParaRPr b="0" lang="es-GT" sz="1300" spc="-1" strike="noStrike">
              <a:solidFill>
                <a:srgbClr val="000000"/>
              </a:solidFill>
              <a:uFill>
                <a:solidFill>
                  <a:srgbClr val="ffffff"/>
                </a:solidFill>
              </a:uFill>
              <a:latin typeface="Arial"/>
            </a:endParaRPr>
          </a:p>
          <a:p>
            <a:pPr algn="just">
              <a:lnSpc>
                <a:spcPct val="100000"/>
              </a:lnSpc>
            </a:pPr>
            <a:endParaRPr b="0" lang="es-GT" sz="1300" spc="-1" strike="noStrike">
              <a:solidFill>
                <a:srgbClr val="000000"/>
              </a:solidFill>
              <a:uFill>
                <a:solidFill>
                  <a:srgbClr val="ffffff"/>
                </a:solidFill>
              </a:uFill>
              <a:latin typeface="Arial"/>
            </a:endParaRPr>
          </a:p>
          <a:p>
            <a:pPr>
              <a:lnSpc>
                <a:spcPct val="100000"/>
              </a:lnSpc>
            </a:pPr>
            <a:endParaRPr b="0" lang="es-GT" sz="1300" spc="-1" strike="noStrike">
              <a:solidFill>
                <a:srgbClr val="000000"/>
              </a:solidFill>
              <a:uFill>
                <a:solidFill>
                  <a:srgbClr val="ffffff"/>
                </a:solidFill>
              </a:uFill>
              <a:latin typeface="Arial"/>
            </a:endParaRPr>
          </a:p>
        </p:txBody>
      </p:sp>
      <p:pic>
        <p:nvPicPr>
          <p:cNvPr id="220" name="" descr=""/>
          <p:cNvPicPr/>
          <p:nvPr/>
        </p:nvPicPr>
        <p:blipFill>
          <a:blip r:embed="rId1"/>
          <a:stretch/>
        </p:blipFill>
        <p:spPr>
          <a:xfrm>
            <a:off x="3384000" y="3312000"/>
            <a:ext cx="2231640" cy="1539360"/>
          </a:xfrm>
          <a:prstGeom prst="rect">
            <a:avLst/>
          </a:prstGeom>
          <a:ln>
            <a:noFill/>
          </a:ln>
        </p:spPr>
      </p:pic>
    </p:spTree>
  </p:cSld>
  <p:timing>
    <p:tnLst>
      <p:par>
        <p:cTn id="77" dur="indefinite" restart="never" nodeType="tmRoot">
          <p:childTnLst>
            <p:seq>
              <p:cTn id="78"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18" name="CustomShape 2"/>
          <p:cNvSpPr/>
          <p:nvPr/>
        </p:nvSpPr>
        <p:spPr>
          <a:xfrm>
            <a:off x="448920" y="1350000"/>
            <a:ext cx="8239680" cy="350568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 Que hacemos si luego de evaluar uno o varios modelos descubrimos que </a:t>
            </a:r>
            <a:r>
              <a:rPr b="1" lang="es-GT" sz="1500" spc="-1" strike="noStrike">
                <a:solidFill>
                  <a:srgbClr val="000000"/>
                </a:solidFill>
                <a:uFill>
                  <a:solidFill>
                    <a:srgbClr val="ffffff"/>
                  </a:solidFill>
                </a:uFill>
                <a:latin typeface="Calibri"/>
                <a:ea typeface="DejaVu Sans"/>
              </a:rPr>
              <a:t>comete errores</a:t>
            </a:r>
            <a:r>
              <a:rPr b="0" lang="es-GT" sz="1500" spc="-1" strike="noStrike">
                <a:solidFill>
                  <a:srgbClr val="000000"/>
                </a:solidFill>
                <a:uFill>
                  <a:solidFill>
                    <a:srgbClr val="ffffff"/>
                  </a:solidFill>
                </a:uFill>
                <a:latin typeface="Calibri"/>
                <a:ea typeface="DejaVu Sans"/>
              </a:rPr>
              <a:t> a un nivel intolerable?</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Existen varias acciones posibles a tomar si queremos mejorar el funcionamiento de un sistema de ML , pero ¿ </a:t>
            </a:r>
            <a:r>
              <a:rPr b="1" lang="es-GT" sz="1500" spc="-1" strike="noStrike">
                <a:solidFill>
                  <a:srgbClr val="000000"/>
                </a:solidFill>
                <a:uFill>
                  <a:solidFill>
                    <a:srgbClr val="ffffff"/>
                  </a:solidFill>
                </a:uFill>
                <a:latin typeface="Calibri"/>
                <a:ea typeface="DejaVu Sans"/>
              </a:rPr>
              <a:t>Como sabemos cual es la mejor opción de entre todas las disponibles</a:t>
            </a:r>
            <a:r>
              <a:rPr b="0" lang="es-GT" sz="1500" spc="-1" strike="noStrike">
                <a:solidFill>
                  <a:srgbClr val="000000"/>
                </a:solidFill>
                <a:uFill>
                  <a:solidFill>
                    <a:srgbClr val="ffffff"/>
                  </a:solidFill>
                </a:uFill>
                <a:latin typeface="Calibri"/>
                <a:ea typeface="DejaVu Sans"/>
              </a:rPr>
              <a:t>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Para saber que acciones tomar , primero necesitamos identificar de que problema sufre nuestro algoritmo de ML , el problema encontrado determina en que acciones vale la pena invertir tiempo.</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A este proceso de identificar : ¿</a:t>
            </a:r>
            <a:r>
              <a:rPr b="1" lang="es-GT" sz="1500" spc="-1" strike="noStrike">
                <a:solidFill>
                  <a:srgbClr val="000000"/>
                </a:solidFill>
                <a:uFill>
                  <a:solidFill>
                    <a:srgbClr val="ffffff"/>
                  </a:solidFill>
                </a:uFill>
                <a:latin typeface="Calibri"/>
                <a:ea typeface="DejaVu Sans"/>
              </a:rPr>
              <a:t>Que problema posee nuestro modelo de ML? </a:t>
            </a:r>
            <a:r>
              <a:rPr b="0" lang="es-GT" sz="1500" spc="-1" strike="noStrike">
                <a:solidFill>
                  <a:srgbClr val="000000"/>
                </a:solidFill>
                <a:uFill>
                  <a:solidFill>
                    <a:srgbClr val="ffffff"/>
                  </a:solidFill>
                </a:uFill>
                <a:latin typeface="Calibri"/>
                <a:ea typeface="DejaVu Sans"/>
              </a:rPr>
              <a:t> Se le conoce como:</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Diagnostico de Machine learning</a:t>
            </a:r>
            <a:endParaRPr b="0" lang="es-GT" sz="15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Debugging de Machine learning(heredado de la programación)</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Lamentablemente muchos desarrolladores no conocen estas técnicas y pasan meses realizando a ciegas  acciones que posiblemente no eran la mejor opción.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El proceso de </a:t>
            </a:r>
            <a:r>
              <a:rPr b="1" lang="es-GT" sz="1500" spc="-1" strike="noStrike">
                <a:solidFill>
                  <a:srgbClr val="000000"/>
                </a:solidFill>
                <a:uFill>
                  <a:solidFill>
                    <a:srgbClr val="ffffff"/>
                  </a:solidFill>
                </a:uFill>
                <a:latin typeface="Calibri"/>
                <a:ea typeface="DejaVu Sans"/>
              </a:rPr>
              <a:t>diagnostico</a:t>
            </a:r>
            <a:r>
              <a:rPr b="0" lang="es-GT" sz="1500" spc="-1" strike="noStrike">
                <a:solidFill>
                  <a:srgbClr val="000000"/>
                </a:solidFill>
                <a:uFill>
                  <a:solidFill>
                    <a:srgbClr val="ffffff"/>
                  </a:solidFill>
                </a:uFill>
                <a:latin typeface="Calibri"/>
                <a:ea typeface="DejaVu Sans"/>
              </a:rPr>
              <a:t>/</a:t>
            </a:r>
            <a:r>
              <a:rPr b="1" lang="es-GT" sz="1500" spc="-1" strike="noStrike">
                <a:solidFill>
                  <a:srgbClr val="000000"/>
                </a:solidFill>
                <a:uFill>
                  <a:solidFill>
                    <a:srgbClr val="ffffff"/>
                  </a:solidFill>
                </a:uFill>
                <a:latin typeface="Calibri"/>
                <a:ea typeface="DejaVu Sans"/>
              </a:rPr>
              <a:t>debugging </a:t>
            </a:r>
            <a:r>
              <a:rPr b="0" lang="es-GT" sz="1500" spc="-1" strike="noStrike">
                <a:solidFill>
                  <a:srgbClr val="000000"/>
                </a:solidFill>
                <a:uFill>
                  <a:solidFill>
                    <a:srgbClr val="ffffff"/>
                  </a:solidFill>
                </a:uFill>
                <a:latin typeface="Calibri"/>
                <a:ea typeface="DejaVu Sans"/>
              </a:rPr>
              <a:t>puede tomar bastante tiempo,pero su beneficio es que nos ahorrara mucho mas tiempo ya que nos dará una guía de las acciones mas prometedoras a tomar.</a:t>
            </a:r>
            <a:endParaRPr b="0" lang="es-GT" sz="1500" spc="-1" strike="noStrike">
              <a:solidFill>
                <a:srgbClr val="000000"/>
              </a:solidFill>
              <a:uFill>
                <a:solidFill>
                  <a:srgbClr val="ffffff"/>
                </a:solidFill>
              </a:uFill>
              <a:latin typeface="Arial"/>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22" name="CustomShape 2"/>
          <p:cNvSpPr/>
          <p:nvPr/>
        </p:nvSpPr>
        <p:spPr>
          <a:xfrm>
            <a:off x="399960" y="1206000"/>
            <a:ext cx="8239680" cy="37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Métricas de performance y evaluación en clasificación con datasets desbalanceados(skewed)</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En el sistema de diagnóstico de cancer, se sabe que el 95% de los casos el paciente no tiene cancer y un 5% de los casos, si lo tiene.  Si el sistema tiene un error(bug) y predice todo el tiempo(de manera constante)  que el paciente no tiene cáncer(y=0) ,este tendrá un accuracy de 95%, por lo cual pensamos erroneamente que es bueno y se entrega a los doctores para su uso, pero este sistema fallará en identificar a los pacientes con cáncer(su objetivo de existencia!)</a:t>
            </a:r>
            <a:endParaRPr b="0" lang="es-GT" sz="1300" spc="-1" strike="noStrike">
              <a:solidFill>
                <a:srgbClr val="000000"/>
              </a:solidFill>
              <a:uFill>
                <a:solidFill>
                  <a:srgbClr val="ffffff"/>
                </a:solidFill>
              </a:uFill>
              <a:latin typeface="Arial"/>
            </a:endParaRPr>
          </a:p>
          <a:p>
            <a:pPr algn="just">
              <a:lnSpc>
                <a:spcPct val="100000"/>
              </a:lnSpc>
            </a:pPr>
            <a:endParaRPr b="0" lang="es-GT" sz="1300" spc="-1" strike="noStrike">
              <a:solidFill>
                <a:srgbClr val="000000"/>
              </a:solidFill>
              <a:uFill>
                <a:solidFill>
                  <a:srgbClr val="ffffff"/>
                </a:solidFill>
              </a:uFill>
              <a:latin typeface="Arial"/>
            </a:endParaRPr>
          </a:p>
          <a:p>
            <a:pPr>
              <a:lnSpc>
                <a:spcPct val="100000"/>
              </a:lnSpc>
            </a:pPr>
            <a:endParaRPr b="0" lang="es-GT" sz="1300" spc="-1" strike="noStrike">
              <a:solidFill>
                <a:srgbClr val="000000"/>
              </a:solidFill>
              <a:uFill>
                <a:solidFill>
                  <a:srgbClr val="ffffff"/>
                </a:solidFill>
              </a:uFill>
              <a:latin typeface="Arial"/>
            </a:endParaRPr>
          </a:p>
        </p:txBody>
      </p:sp>
      <p:pic>
        <p:nvPicPr>
          <p:cNvPr id="223" name="" descr=""/>
          <p:cNvPicPr/>
          <p:nvPr/>
        </p:nvPicPr>
        <p:blipFill>
          <a:blip r:embed="rId1"/>
          <a:stretch/>
        </p:blipFill>
        <p:spPr>
          <a:xfrm>
            <a:off x="2351880" y="2736000"/>
            <a:ext cx="4775760" cy="846360"/>
          </a:xfrm>
          <a:prstGeom prst="rect">
            <a:avLst/>
          </a:prstGeom>
          <a:ln>
            <a:noFill/>
          </a:ln>
        </p:spPr>
      </p:pic>
    </p:spTree>
  </p:cSld>
  <p:timing>
    <p:tnLst>
      <p:par>
        <p:cTn id="79" dur="indefinite" restart="never" nodeType="tmRoot">
          <p:childTnLst>
            <p:seq>
              <p:cTn id="80" nodeType="mainSeq"/>
              <p:prevCondLst>
                <p:cond delay="0" evt="onPrev">
                  <p:tgtEl>
                    <p:sldTgt/>
                  </p:tgtEl>
                </p:cond>
              </p:prevCondLst>
              <p:nextCondLst>
                <p:cond delay="0" evt="onNext">
                  <p:tgtEl>
                    <p:sldTgt/>
                  </p:tgtEl>
                </p:cond>
              </p:nextCondLst>
            </p:seq>
          </p:childTnLst>
        </p:cTn>
      </p:par>
    </p:tnLst>
  </p:timing>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25" name="CustomShape 2"/>
          <p:cNvSpPr/>
          <p:nvPr/>
        </p:nvSpPr>
        <p:spPr>
          <a:xfrm>
            <a:off x="399960" y="1206000"/>
            <a:ext cx="8239680" cy="37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Métricas de performance y evaluación en clasificación con datasets desbalanceados(skewed)</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Podemos utilizar entonces, otras métricas que serán de gran ayuda para evaluar modelos que trabajan sobre datos desbalanceados , pero </a:t>
            </a:r>
            <a:r>
              <a:rPr b="1" lang="es-GT" sz="1300" spc="-1" strike="noStrike">
                <a:solidFill>
                  <a:srgbClr val="000000"/>
                </a:solidFill>
                <a:uFill>
                  <a:solidFill>
                    <a:srgbClr val="ffffff"/>
                  </a:solidFill>
                </a:uFill>
                <a:latin typeface="Calibri"/>
                <a:ea typeface="DejaVu Sans"/>
              </a:rPr>
              <a:t>también son relevantes en problemas con datos balanceados.</a:t>
            </a:r>
            <a:endParaRPr b="0" lang="es-GT" sz="1300" spc="-1" strike="noStrike">
              <a:solidFill>
                <a:srgbClr val="000000"/>
              </a:solidFill>
              <a:uFill>
                <a:solidFill>
                  <a:srgbClr val="ffffff"/>
                </a:solidFill>
              </a:uFill>
              <a:latin typeface="Arial"/>
            </a:endParaRPr>
          </a:p>
          <a:p>
            <a:pPr algn="just">
              <a:lnSpc>
                <a:spcPct val="100000"/>
              </a:lnSpc>
            </a:pPr>
            <a:endParaRPr b="0" lang="es-GT" sz="1300" spc="-1" strike="noStrike">
              <a:solidFill>
                <a:srgbClr val="000000"/>
              </a:solidFill>
              <a:uFill>
                <a:solidFill>
                  <a:srgbClr val="ffffff"/>
                </a:solidFill>
              </a:uFill>
              <a:latin typeface="Arial"/>
            </a:endParaRPr>
          </a:p>
          <a:p>
            <a:pPr>
              <a:lnSpc>
                <a:spcPct val="100000"/>
              </a:lnSpc>
            </a:pPr>
            <a:endParaRPr b="0" lang="es-GT" sz="1300" spc="-1" strike="noStrike">
              <a:solidFill>
                <a:srgbClr val="000000"/>
              </a:solidFill>
              <a:uFill>
                <a:solidFill>
                  <a:srgbClr val="ffffff"/>
                </a:solidFill>
              </a:uFill>
              <a:latin typeface="Arial"/>
            </a:endParaRPr>
          </a:p>
        </p:txBody>
      </p:sp>
    </p:spTree>
  </p:cSld>
  <p:timing>
    <p:tnLst>
      <p:par>
        <p:cTn id="81" dur="indefinite" restart="never" nodeType="tmRoot">
          <p:childTnLst>
            <p:seq>
              <p:cTn id="82" nodeType="mainSeq"/>
              <p:prevCondLst>
                <p:cond delay="0" evt="onPrev">
                  <p:tgtEl>
                    <p:sldTgt/>
                  </p:tgtEl>
                </p:cond>
              </p:prevCondLst>
              <p:nextCondLst>
                <p:cond delay="0" evt="onNext">
                  <p:tgtEl>
                    <p:sldTgt/>
                  </p:tgtEl>
                </p:cond>
              </p:nextCondLst>
            </p:seq>
          </p:childTnLst>
        </p:cTn>
      </p:par>
    </p:tnLst>
  </p:timing>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27" name="CustomShape 2"/>
          <p:cNvSpPr/>
          <p:nvPr/>
        </p:nvSpPr>
        <p:spPr>
          <a:xfrm>
            <a:off x="399960" y="1206000"/>
            <a:ext cx="8239680" cy="37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Métricas de performance y evaluación en clasificación con datasets desbalanceados(skewed)</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Precision :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 </a:t>
            </a:r>
            <a:r>
              <a:rPr b="0" lang="es-GT" sz="1300" spc="-1" strike="noStrike">
                <a:solidFill>
                  <a:srgbClr val="000000"/>
                </a:solidFill>
                <a:uFill>
                  <a:solidFill>
                    <a:srgbClr val="ffffff"/>
                  </a:solidFill>
                </a:uFill>
                <a:latin typeface="Calibri"/>
                <a:ea typeface="DejaVu Sans"/>
              </a:rPr>
              <a:t>De todas las observaciones que nuestro modelo predice y = 1, ¿que porcentaje era y = 1 en realidad? </a:t>
            </a:r>
            <a:r>
              <a:rPr b="1" lang="es-GT" sz="1300" spc="-1" strike="noStrike">
                <a:solidFill>
                  <a:srgbClr val="000000"/>
                </a:solidFill>
                <a:uFill>
                  <a:solidFill>
                    <a:srgbClr val="ffffff"/>
                  </a:solidFill>
                </a:uFill>
                <a:latin typeface="Calibri"/>
                <a:ea typeface="DejaVu Sans"/>
              </a:rPr>
              <a:t>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 </a:t>
            </a:r>
            <a:r>
              <a:rPr b="0" lang="es-GT" sz="1300" spc="-1" strike="noStrike">
                <a:solidFill>
                  <a:srgbClr val="000000"/>
                </a:solidFill>
                <a:uFill>
                  <a:solidFill>
                    <a:srgbClr val="ffffff"/>
                  </a:solidFill>
                </a:uFill>
                <a:latin typeface="Calibri"/>
                <a:ea typeface="DejaVu Sans"/>
              </a:rPr>
              <a:t>Es decir , de todas las veces que el modelo predice y = 1, ¿que porcentaje  acertó?</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Un precisión de 1 es el caso óptimo, y un precisión de 0, es el peor caso.</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Analogía: del examen de 100 preguntas falso/verdadero, de todas las respuestas que elegimos “verdadero” ,¿que porcentaje de verdad lo era ? </a:t>
            </a:r>
            <a:endParaRPr b="0" lang="es-GT" sz="13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Si seleccionamos “verdadero” 30 veces, y de estas 30 resulta que para 20 la respuesta correcta  era “verdadero” tenemos: precision = 20/30 = 0.66</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Para el caso de detección de gatos: el modelo dice que 5 imágenes pertenecen a 1 gato, pero de estas 5, solo 2 lo son.</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Precision = 2/5 = 0.4</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Para el caso de detección de parqueos ocupados, un modelo que predice que 980 parqueos estan ocupados, y de estos en realidad habían 975 ocupados  tiene precision de 975/980 = 0.9948</a:t>
            </a:r>
            <a:endParaRPr b="0" lang="es-GT" sz="1300" spc="-1" strike="noStrike">
              <a:solidFill>
                <a:srgbClr val="000000"/>
              </a:solidFill>
              <a:uFill>
                <a:solidFill>
                  <a:srgbClr val="ffffff"/>
                </a:solidFill>
              </a:uFill>
              <a:latin typeface="Arial"/>
            </a:endParaRPr>
          </a:p>
          <a:p>
            <a:pPr algn="just">
              <a:lnSpc>
                <a:spcPct val="100000"/>
              </a:lnSpc>
            </a:pPr>
            <a:endParaRPr b="0" lang="es-GT" sz="1300" spc="-1" strike="noStrike">
              <a:solidFill>
                <a:srgbClr val="000000"/>
              </a:solidFill>
              <a:uFill>
                <a:solidFill>
                  <a:srgbClr val="ffffff"/>
                </a:solidFill>
              </a:uFill>
              <a:latin typeface="Arial"/>
            </a:endParaRPr>
          </a:p>
          <a:p>
            <a:pPr>
              <a:lnSpc>
                <a:spcPct val="100000"/>
              </a:lnSpc>
            </a:pPr>
            <a:endParaRPr b="0" lang="es-GT" sz="1300" spc="-1" strike="noStrike">
              <a:solidFill>
                <a:srgbClr val="000000"/>
              </a:solidFill>
              <a:uFill>
                <a:solidFill>
                  <a:srgbClr val="ffffff"/>
                </a:solidFill>
              </a:uFill>
              <a:latin typeface="Arial"/>
            </a:endParaRPr>
          </a:p>
        </p:txBody>
      </p:sp>
    </p:spTree>
  </p:cSld>
  <p:timing>
    <p:tnLst>
      <p:par>
        <p:cTn id="83" dur="indefinite" restart="never" nodeType="tmRoot">
          <p:childTnLst>
            <p:seq>
              <p:cTn id="84" nodeType="mainSeq"/>
              <p:prevCondLst>
                <p:cond delay="0" evt="onPrev">
                  <p:tgtEl>
                    <p:sldTgt/>
                  </p:tgtEl>
                </p:cond>
              </p:prevCondLst>
              <p:nextCondLst>
                <p:cond delay="0" evt="onNext">
                  <p:tgtEl>
                    <p:sldTgt/>
                  </p:tgtEl>
                </p:cond>
              </p:nextCondLst>
            </p:seq>
          </p:childTnLst>
        </p:cTn>
      </p:par>
    </p:tnLst>
  </p:timing>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29" name="CustomShape 2"/>
          <p:cNvSpPr/>
          <p:nvPr/>
        </p:nvSpPr>
        <p:spPr>
          <a:xfrm>
            <a:off x="399960" y="1206000"/>
            <a:ext cx="8239680" cy="37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Métricas de performance y evaluación en clasificación con datasets desbalanceados(skewed)</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Recall :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 </a:t>
            </a:r>
            <a:r>
              <a:rPr b="0" lang="es-GT" sz="1300" spc="-1" strike="noStrike">
                <a:solidFill>
                  <a:srgbClr val="000000"/>
                </a:solidFill>
                <a:uFill>
                  <a:solidFill>
                    <a:srgbClr val="ffffff"/>
                  </a:solidFill>
                </a:uFill>
                <a:latin typeface="Calibri"/>
                <a:ea typeface="DejaVu Sans"/>
              </a:rPr>
              <a:t>De todas las observaciones que en realidad eran y  = 1, ¿que porcentaje nuestro modelo predice y = 1? </a:t>
            </a:r>
            <a:r>
              <a:rPr b="1" lang="es-GT" sz="1300" spc="-1" strike="noStrike">
                <a:solidFill>
                  <a:srgbClr val="000000"/>
                </a:solidFill>
                <a:uFill>
                  <a:solidFill>
                    <a:srgbClr val="ffffff"/>
                  </a:solidFill>
                </a:uFill>
                <a:latin typeface="Calibri"/>
                <a:ea typeface="DejaVu Sans"/>
              </a:rPr>
              <a:t>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Es decir, de los datos reales, para todas las observaciones donde y = 1, que porcentaje identifica el modelo como y = 1</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Un </a:t>
            </a:r>
            <a:r>
              <a:rPr b="1" lang="es-GT" sz="1300" spc="-1" strike="noStrike">
                <a:solidFill>
                  <a:srgbClr val="000000"/>
                </a:solidFill>
                <a:uFill>
                  <a:solidFill>
                    <a:srgbClr val="ffffff"/>
                  </a:solidFill>
                </a:uFill>
                <a:latin typeface="Calibri"/>
                <a:ea typeface="DejaVu Sans"/>
              </a:rPr>
              <a:t>recall</a:t>
            </a:r>
            <a:r>
              <a:rPr b="0" lang="es-GT" sz="1300" spc="-1" strike="noStrike">
                <a:solidFill>
                  <a:srgbClr val="000000"/>
                </a:solidFill>
                <a:uFill>
                  <a:solidFill>
                    <a:srgbClr val="ffffff"/>
                  </a:solidFill>
                </a:uFill>
                <a:latin typeface="Calibri"/>
                <a:ea typeface="DejaVu Sans"/>
              </a:rPr>
              <a:t> de 1 es el caso óptimo, y un recall de 0, es el peor caso.</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Analogía: del examen de 100 preguntas falso/verdadero, de todas las respuestas cuya respuesta correcta es  “verdadero” ,¿que porcentaje respondimos “verdadero”  ? </a:t>
            </a:r>
            <a:endParaRPr b="0" lang="es-GT" sz="13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Si  60 preguntas tenían “verdadero” como respuesta correcta ,  y contestamos “verdadero” en 30 , tenemos :recall = 30/60 = 0.5</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 </a:t>
            </a:r>
            <a:r>
              <a:rPr b="0" lang="es-GT" sz="1300" spc="-1" strike="noStrike">
                <a:solidFill>
                  <a:srgbClr val="000000"/>
                </a:solidFill>
                <a:uFill>
                  <a:solidFill>
                    <a:srgbClr val="ffffff"/>
                  </a:solidFill>
                </a:uFill>
                <a:latin typeface="Calibri"/>
                <a:ea typeface="DejaVu Sans"/>
              </a:rPr>
              <a:t>Para el caso de detección de gatos: hay 70 imágenes con un gato , y de estas predecimos que hay un gato en 60 imágenes, tenemos : recall = 60/70 =  0.8571</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Para el caso de detección de parqueos ocupados, un modelo que predice que 980 parqueos están ocupados de un total de 990 que si lo están   tiene recall de 980/990 = 0.9898</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El detector de cáncer que siempre predice y = 0 , tiene un recall de 0 ya que no identifica bien a ningun paciente enfermo.</a:t>
            </a:r>
            <a:endParaRPr b="0" lang="es-GT" sz="1300" spc="-1" strike="noStrike">
              <a:solidFill>
                <a:srgbClr val="000000"/>
              </a:solidFill>
              <a:uFill>
                <a:solidFill>
                  <a:srgbClr val="ffffff"/>
                </a:solidFill>
              </a:uFill>
              <a:latin typeface="Arial"/>
            </a:endParaRPr>
          </a:p>
          <a:p>
            <a:pPr algn="just">
              <a:lnSpc>
                <a:spcPct val="100000"/>
              </a:lnSpc>
            </a:pPr>
            <a:endParaRPr b="0" lang="es-GT" sz="1300" spc="-1" strike="noStrike">
              <a:solidFill>
                <a:srgbClr val="000000"/>
              </a:solidFill>
              <a:uFill>
                <a:solidFill>
                  <a:srgbClr val="ffffff"/>
                </a:solidFill>
              </a:uFill>
              <a:latin typeface="Arial"/>
            </a:endParaRPr>
          </a:p>
          <a:p>
            <a:pPr>
              <a:lnSpc>
                <a:spcPct val="100000"/>
              </a:lnSpc>
            </a:pPr>
            <a:endParaRPr b="0" lang="es-GT" sz="1300" spc="-1" strike="noStrike">
              <a:solidFill>
                <a:srgbClr val="000000"/>
              </a:solidFill>
              <a:uFill>
                <a:solidFill>
                  <a:srgbClr val="ffffff"/>
                </a:solidFill>
              </a:uFill>
              <a:latin typeface="Arial"/>
            </a:endParaRPr>
          </a:p>
        </p:txBody>
      </p:sp>
    </p:spTree>
  </p:cSld>
  <p:timing>
    <p:tnLst>
      <p:par>
        <p:cTn id="85" dur="indefinite" restart="never" nodeType="tmRoot">
          <p:childTnLst>
            <p:seq>
              <p:cTn id="86" nodeType="mainSeq"/>
              <p:prevCondLst>
                <p:cond delay="0" evt="onPrev">
                  <p:tgtEl>
                    <p:sldTgt/>
                  </p:tgtEl>
                </p:cond>
              </p:prevCondLst>
              <p:nextCondLst>
                <p:cond delay="0" evt="onNext">
                  <p:tgtEl>
                    <p:sldTgt/>
                  </p:tgtEl>
                </p:cond>
              </p:nextCondLst>
            </p:seq>
          </p:childTnLst>
        </p:cTn>
      </p:par>
    </p:tnLst>
  </p:timing>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31" name="CustomShape 2"/>
          <p:cNvSpPr/>
          <p:nvPr/>
        </p:nvSpPr>
        <p:spPr>
          <a:xfrm>
            <a:off x="399960" y="1206000"/>
            <a:ext cx="8239680" cy="1025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Precision vs Recall: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Muchas veces al evaluar un modelo con Precision y Recall , una  de las 2 métricas es alta y la otra es baja, entonces ¿como sabemos que modelo es mejor que otro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Por ejemplo , poseemos 2 modelos A  y B de detección de cáncer, ¿como elegimos  cual es mejor para ser entregado a los médicos ?</a:t>
            </a:r>
            <a:endParaRPr b="0" lang="es-GT" sz="1300" spc="-1" strike="noStrike">
              <a:solidFill>
                <a:srgbClr val="000000"/>
              </a:solidFill>
              <a:uFill>
                <a:solidFill>
                  <a:srgbClr val="ffffff"/>
                </a:solidFill>
              </a:uFill>
              <a:latin typeface="Arial"/>
            </a:endParaRPr>
          </a:p>
          <a:p>
            <a:pPr algn="just">
              <a:lnSpc>
                <a:spcPct val="100000"/>
              </a:lnSpc>
            </a:pPr>
            <a:endParaRPr b="0" lang="es-GT" sz="1300" spc="-1" strike="noStrike">
              <a:solidFill>
                <a:srgbClr val="000000"/>
              </a:solidFill>
              <a:uFill>
                <a:solidFill>
                  <a:srgbClr val="ffffff"/>
                </a:solidFill>
              </a:uFill>
              <a:latin typeface="Arial"/>
            </a:endParaRPr>
          </a:p>
          <a:p>
            <a:pPr>
              <a:lnSpc>
                <a:spcPct val="100000"/>
              </a:lnSpc>
            </a:pPr>
            <a:endParaRPr b="0" lang="es-GT" sz="1300" spc="-1" strike="noStrike">
              <a:solidFill>
                <a:srgbClr val="000000"/>
              </a:solidFill>
              <a:uFill>
                <a:solidFill>
                  <a:srgbClr val="ffffff"/>
                </a:solidFill>
              </a:uFill>
              <a:latin typeface="Arial"/>
            </a:endParaRPr>
          </a:p>
        </p:txBody>
      </p:sp>
      <p:pic>
        <p:nvPicPr>
          <p:cNvPr id="232" name="" descr=""/>
          <p:cNvPicPr/>
          <p:nvPr/>
        </p:nvPicPr>
        <p:blipFill>
          <a:blip r:embed="rId1"/>
          <a:stretch/>
        </p:blipFill>
        <p:spPr>
          <a:xfrm>
            <a:off x="2880000" y="3477960"/>
            <a:ext cx="3295080" cy="913680"/>
          </a:xfrm>
          <a:prstGeom prst="rect">
            <a:avLst/>
          </a:prstGeom>
          <a:ln>
            <a:noFill/>
          </a:ln>
        </p:spPr>
      </p:pic>
    </p:spTree>
  </p:cSld>
  <p:timing>
    <p:tnLst>
      <p:par>
        <p:cTn id="87" dur="indefinite" restart="never" nodeType="tmRoot">
          <p:childTnLst>
            <p:seq>
              <p:cTn id="88" nodeType="mainSeq"/>
              <p:prevCondLst>
                <p:cond delay="0" evt="onPrev">
                  <p:tgtEl>
                    <p:sldTgt/>
                  </p:tgtEl>
                </p:cond>
              </p:prevCondLst>
              <p:nextCondLst>
                <p:cond delay="0" evt="onNext">
                  <p:tgtEl>
                    <p:sldTgt/>
                  </p:tgtEl>
                </p:cond>
              </p:nextCondLst>
            </p:seq>
          </p:childTnLst>
        </p:cTn>
      </p:par>
    </p:tnLst>
  </p:timing>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34" name="CustomShape 2"/>
          <p:cNvSpPr/>
          <p:nvPr/>
        </p:nvSpPr>
        <p:spPr>
          <a:xfrm>
            <a:off x="399960" y="1206000"/>
            <a:ext cx="8239680" cy="1025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Precision vs Recall: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Muchas veces al evaluar un modelo con Precision y Recall , una  de las 2 métricas es alta y la otra es baja, entonces ¿como sabemos que modelo es mejor que otro ?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Por ejemplo , poseemos 2 modelos A  y B de detección de cáncer, ‘como elegimos  cual es mejor para ser entregado a los médicos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Podemos elegir una de las  2 métricas según lo que tenga un costo o impacto mas elevado para la aplicación específica</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Recordemos que en un modelo de clasificación probabilístico , predecimos y=1 cuando el modelo predice que la probabilidad es &gt;= 0.5 y predecimos y = 0 cuando el modelo predice que la probabilidad es &lt; 0.5</a:t>
            </a:r>
            <a:endParaRPr b="0" lang="es-GT" sz="1300" spc="-1" strike="noStrike">
              <a:solidFill>
                <a:srgbClr val="000000"/>
              </a:solidFill>
              <a:uFill>
                <a:solidFill>
                  <a:srgbClr val="ffffff"/>
                </a:solidFill>
              </a:uFill>
              <a:latin typeface="Arial"/>
            </a:endParaRPr>
          </a:p>
          <a:p>
            <a:pPr algn="just">
              <a:lnSpc>
                <a:spcPct val="100000"/>
              </a:lnSpc>
            </a:pPr>
            <a:endParaRPr b="0" lang="es-GT" sz="1300" spc="-1" strike="noStrike">
              <a:solidFill>
                <a:srgbClr val="000000"/>
              </a:solidFill>
              <a:uFill>
                <a:solidFill>
                  <a:srgbClr val="ffffff"/>
                </a:solidFill>
              </a:uFill>
              <a:latin typeface="Arial"/>
            </a:endParaRPr>
          </a:p>
          <a:p>
            <a:pPr>
              <a:lnSpc>
                <a:spcPct val="100000"/>
              </a:lnSpc>
            </a:pPr>
            <a:endParaRPr b="0" lang="es-GT" sz="1300" spc="-1" strike="noStrike">
              <a:solidFill>
                <a:srgbClr val="000000"/>
              </a:solidFill>
              <a:uFill>
                <a:solidFill>
                  <a:srgbClr val="ffffff"/>
                </a:solidFill>
              </a:uFill>
              <a:latin typeface="Arial"/>
            </a:endParaRPr>
          </a:p>
        </p:txBody>
      </p:sp>
      <p:pic>
        <p:nvPicPr>
          <p:cNvPr id="235" name="" descr=""/>
          <p:cNvPicPr/>
          <p:nvPr/>
        </p:nvPicPr>
        <p:blipFill>
          <a:blip r:embed="rId1"/>
          <a:stretch/>
        </p:blipFill>
        <p:spPr>
          <a:xfrm>
            <a:off x="3024000" y="3117960"/>
            <a:ext cx="3295080" cy="913680"/>
          </a:xfrm>
          <a:prstGeom prst="rect">
            <a:avLst/>
          </a:prstGeom>
          <a:ln>
            <a:noFill/>
          </a:ln>
        </p:spPr>
      </p:pic>
    </p:spTree>
  </p:cSld>
  <p:timing>
    <p:tnLst>
      <p:par>
        <p:cTn id="89" dur="indefinite" restart="never" nodeType="tmRoot">
          <p:childTnLst>
            <p:seq>
              <p:cTn id="90" nodeType="mainSeq"/>
              <p:prevCondLst>
                <p:cond delay="0" evt="onPrev">
                  <p:tgtEl>
                    <p:sldTgt/>
                  </p:tgtEl>
                </p:cond>
              </p:prevCondLst>
              <p:nextCondLst>
                <p:cond delay="0" evt="onNext">
                  <p:tgtEl>
                    <p:sldTgt/>
                  </p:tgtEl>
                </p:cond>
              </p:nextCondLst>
            </p:seq>
          </p:childTnLst>
        </p:cTn>
      </p:par>
    </p:tnLst>
  </p:timing>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37" name="CustomShape 2"/>
          <p:cNvSpPr/>
          <p:nvPr/>
        </p:nvSpPr>
        <p:spPr>
          <a:xfrm>
            <a:off x="399960" y="1206000"/>
            <a:ext cx="8239680" cy="1025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Precision vs Recall: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Podemos elegir una de las  2 métricas según lo que tenga un costo o impacto mas elevado para la aplicación específica</a:t>
            </a:r>
            <a:r>
              <a:rPr b="0" lang="es-GT" sz="1300" spc="-1" strike="noStrike">
                <a:solidFill>
                  <a:srgbClr val="000000"/>
                </a:solidFill>
                <a:uFill>
                  <a:solidFill>
                    <a:srgbClr val="ffffff"/>
                  </a:solidFill>
                </a:uFill>
                <a:latin typeface="Calibri"/>
                <a:ea typeface="DejaVu Sans"/>
              </a:rPr>
              <a:t>.</a:t>
            </a:r>
            <a:endParaRPr b="0" lang="es-GT" sz="13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Buscamos un precision alto  si queremos  que el modelo este muy seguro de y = 1 , por ejemplo queremos decirle a un paciente que tiene cancer, solo si el modelo dice que la probabilidad de que lo tenga es &gt; 0.75  , esto evitará que tengamos pacientes “asustados” sin razón</a:t>
            </a:r>
            <a:endParaRPr b="0" lang="es-GT" sz="13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Buscamos un recall alto si queremos que el modelo diga que y = 1 , aún si solo tiene la ligera sospecha de que así sea, es decir si dice que la probabilidad de que lo tenga es de 0.4 ,esto evitará que tengamos pacientes no tratados aún cuando es posible que esten enfermos.</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Un precision alto reduce las “falsas alarmas”  es decir </a:t>
            </a:r>
            <a:r>
              <a:rPr b="1" lang="es-GT" sz="1300" spc="-1" strike="noStrike">
                <a:solidFill>
                  <a:srgbClr val="000000"/>
                </a:solidFill>
                <a:uFill>
                  <a:solidFill>
                    <a:srgbClr val="ffffff"/>
                  </a:solidFill>
                </a:uFill>
                <a:latin typeface="Calibri"/>
                <a:ea typeface="DejaVu Sans"/>
              </a:rPr>
              <a:t>falsos positivos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Un recall alto reduce los </a:t>
            </a:r>
            <a:r>
              <a:rPr b="1" lang="es-GT" sz="1300" spc="-1" strike="noStrike">
                <a:solidFill>
                  <a:srgbClr val="000000"/>
                </a:solidFill>
                <a:uFill>
                  <a:solidFill>
                    <a:srgbClr val="ffffff"/>
                  </a:solidFill>
                </a:uFill>
                <a:latin typeface="Calibri"/>
                <a:ea typeface="DejaVu Sans"/>
              </a:rPr>
              <a:t>falsos negativos</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Por ejemplo: un sistema de ML usado como ayuda por jueces indica si un sospechoso es culpable (y=1), o no(y=0).  Que es mejor?:</a:t>
            </a:r>
            <a:endParaRPr b="0" lang="es-GT" sz="13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Un sistema con precision alto evita </a:t>
            </a:r>
            <a:r>
              <a:rPr b="1" lang="es-GT" sz="1300" spc="-1" strike="noStrike">
                <a:solidFill>
                  <a:srgbClr val="000000"/>
                </a:solidFill>
                <a:uFill>
                  <a:solidFill>
                    <a:srgbClr val="ffffff"/>
                  </a:solidFill>
                </a:uFill>
                <a:latin typeface="Calibri"/>
                <a:ea typeface="DejaVu Sans"/>
              </a:rPr>
              <a:t>falsos positivos</a:t>
            </a:r>
            <a:r>
              <a:rPr b="0" lang="es-GT" sz="1300" spc="-1" strike="noStrike">
                <a:solidFill>
                  <a:srgbClr val="000000"/>
                </a:solidFill>
                <a:uFill>
                  <a:solidFill>
                    <a:srgbClr val="ffffff"/>
                  </a:solidFill>
                </a:uFill>
                <a:latin typeface="Calibri"/>
                <a:ea typeface="DejaVu Sans"/>
              </a:rPr>
              <a:t> , por lo cual se reduciría la cantidad de personas inocentes que son encarceladas(pero puede que varios culpables salgan libres)</a:t>
            </a:r>
            <a:endParaRPr b="0" lang="es-GT" sz="13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Un sistema con recall alto evita </a:t>
            </a:r>
            <a:r>
              <a:rPr b="1" lang="es-GT" sz="1300" spc="-1" strike="noStrike">
                <a:solidFill>
                  <a:srgbClr val="000000"/>
                </a:solidFill>
                <a:uFill>
                  <a:solidFill>
                    <a:srgbClr val="ffffff"/>
                  </a:solidFill>
                </a:uFill>
                <a:latin typeface="Calibri"/>
                <a:ea typeface="DejaVu Sans"/>
              </a:rPr>
              <a:t>falsos negativos , </a:t>
            </a:r>
            <a:r>
              <a:rPr b="0" lang="es-GT" sz="1300" spc="-1" strike="noStrike">
                <a:solidFill>
                  <a:srgbClr val="000000"/>
                </a:solidFill>
                <a:uFill>
                  <a:solidFill>
                    <a:srgbClr val="ffffff"/>
                  </a:solidFill>
                </a:uFill>
                <a:latin typeface="Calibri"/>
                <a:ea typeface="DejaVu Sans"/>
              </a:rPr>
              <a:t>por lo cual se reduciría la cantidad de personas culpables que salen con libertad (pero puede que varios inocentes sean encarcelados)</a:t>
            </a:r>
            <a:endParaRPr b="0" lang="es-GT" sz="1300" spc="-1" strike="noStrike">
              <a:solidFill>
                <a:srgbClr val="000000"/>
              </a:solidFill>
              <a:uFill>
                <a:solidFill>
                  <a:srgbClr val="ffffff"/>
                </a:solidFill>
              </a:uFill>
              <a:latin typeface="Arial"/>
            </a:endParaRPr>
          </a:p>
          <a:p>
            <a:pPr algn="just">
              <a:lnSpc>
                <a:spcPct val="100000"/>
              </a:lnSpc>
            </a:pPr>
            <a:endParaRPr b="0" lang="es-GT" sz="1300" spc="-1" strike="noStrike">
              <a:solidFill>
                <a:srgbClr val="000000"/>
              </a:solidFill>
              <a:uFill>
                <a:solidFill>
                  <a:srgbClr val="ffffff"/>
                </a:solidFill>
              </a:uFill>
              <a:latin typeface="Arial"/>
            </a:endParaRPr>
          </a:p>
          <a:p>
            <a:pPr>
              <a:lnSpc>
                <a:spcPct val="100000"/>
              </a:lnSpc>
            </a:pPr>
            <a:endParaRPr b="0" lang="es-GT" sz="1300" spc="-1" strike="noStrike">
              <a:solidFill>
                <a:srgbClr val="000000"/>
              </a:solidFill>
              <a:uFill>
                <a:solidFill>
                  <a:srgbClr val="ffffff"/>
                </a:solidFill>
              </a:uFill>
              <a:latin typeface="Arial"/>
            </a:endParaRPr>
          </a:p>
        </p:txBody>
      </p:sp>
    </p:spTree>
  </p:cSld>
  <p:timing>
    <p:tnLst>
      <p:par>
        <p:cTn id="91" dur="indefinite" restart="never" nodeType="tmRoot">
          <p:childTnLst>
            <p:seq>
              <p:cTn id="92" nodeType="mainSeq"/>
              <p:prevCondLst>
                <p:cond delay="0" evt="onPrev">
                  <p:tgtEl>
                    <p:sldTgt/>
                  </p:tgtEl>
                </p:cond>
              </p:prevCondLst>
              <p:nextCondLst>
                <p:cond delay="0" evt="onNext">
                  <p:tgtEl>
                    <p:sldTgt/>
                  </p:tgtEl>
                </p:cond>
              </p:nextCondLst>
            </p:seq>
          </p:childTnLst>
        </p:cTn>
      </p:par>
    </p:tnLst>
  </p:timing>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39" name="CustomShape 2"/>
          <p:cNvSpPr/>
          <p:nvPr/>
        </p:nvSpPr>
        <p:spPr>
          <a:xfrm>
            <a:off x="399960" y="1206000"/>
            <a:ext cx="8239680" cy="1025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Precision vs Recall: </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 Que hacemos si ambas cosas son importantes en nuestra aplicación?</a:t>
            </a:r>
            <a:endParaRPr b="0" lang="es-GT" sz="13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No queremos encarcelar inocentes pero tampoco queremos liberar culpables</a:t>
            </a:r>
            <a:endParaRPr b="0" lang="es-GT" sz="13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No queremos asustar pacientes sin razón,pero tampoco queremos dejar sin tratamientos a posibles enfermos.</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Podemos usar una nueva métrica de evaluación que combina precision y recall en un único número llamada </a:t>
            </a:r>
            <a:r>
              <a:rPr b="1" lang="es-GT" sz="1300" spc="-1" strike="noStrike">
                <a:solidFill>
                  <a:srgbClr val="000000"/>
                </a:solidFill>
                <a:uFill>
                  <a:solidFill>
                    <a:srgbClr val="ffffff"/>
                  </a:solidFill>
                </a:uFill>
                <a:latin typeface="Calibri"/>
                <a:ea typeface="DejaVu Sans"/>
              </a:rPr>
              <a:t>f1 score</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Podemos pensar en el f1-score como un promedio entre precision y recall(su definición exacta es la</a:t>
            </a:r>
            <a:r>
              <a:rPr b="1" lang="es-GT" sz="1300" spc="-1" strike="noStrike">
                <a:solidFill>
                  <a:srgbClr val="000000"/>
                </a:solidFill>
                <a:uFill>
                  <a:solidFill>
                    <a:srgbClr val="ffffff"/>
                  </a:solidFill>
                </a:uFill>
                <a:latin typeface="Calibri"/>
                <a:ea typeface="DejaVu Sans"/>
              </a:rPr>
              <a:t> media harmónica </a:t>
            </a:r>
            <a:r>
              <a:rPr b="0" lang="es-GT" sz="1300" spc="-1" strike="noStrike">
                <a:solidFill>
                  <a:srgbClr val="000000"/>
                </a:solidFill>
                <a:uFill>
                  <a:solidFill>
                    <a:srgbClr val="ffffff"/>
                  </a:solidFill>
                </a:uFill>
                <a:latin typeface="Calibri"/>
                <a:ea typeface="DejaVu Sans"/>
              </a:rPr>
              <a:t>de precision y  recall)</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300" spc="-1" strike="noStrike">
                <a:solidFill>
                  <a:srgbClr val="000000"/>
                </a:solidFill>
                <a:uFill>
                  <a:solidFill>
                    <a:srgbClr val="ffffff"/>
                  </a:solidFill>
                </a:uFill>
                <a:latin typeface="Calibri"/>
                <a:ea typeface="DejaVu Sans"/>
              </a:rPr>
              <a:t>f1-score </a:t>
            </a:r>
            <a:r>
              <a:rPr b="0" lang="es-GT" sz="1300" spc="-1" strike="noStrike">
                <a:solidFill>
                  <a:srgbClr val="000000"/>
                </a:solidFill>
                <a:uFill>
                  <a:solidFill>
                    <a:srgbClr val="ffffff"/>
                  </a:solidFill>
                </a:uFill>
                <a:latin typeface="Calibri"/>
                <a:ea typeface="DejaVu Sans"/>
              </a:rPr>
              <a:t>alcanza su valor mas alto (1) cuando tanto precisón como recall son “perfectos” 1 y es 0 cuando alguno de los 2 es 0.</a:t>
            </a:r>
            <a:endParaRPr b="0" lang="es-GT" sz="13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300" spc="-1" strike="noStrike">
                <a:solidFill>
                  <a:srgbClr val="000000"/>
                </a:solidFill>
                <a:uFill>
                  <a:solidFill>
                    <a:srgbClr val="ffffff"/>
                  </a:solidFill>
                </a:uFill>
                <a:latin typeface="Calibri"/>
                <a:ea typeface="DejaVu Sans"/>
              </a:rPr>
              <a:t>El f1-score nos provee un número que nos permite evaluar y elegir que modelo es mejor.</a:t>
            </a:r>
            <a:endParaRPr b="0" lang="es-GT" sz="1300" spc="-1" strike="noStrike">
              <a:solidFill>
                <a:srgbClr val="000000"/>
              </a:solidFill>
              <a:uFill>
                <a:solidFill>
                  <a:srgbClr val="ffffff"/>
                </a:solidFill>
              </a:uFill>
              <a:latin typeface="Arial"/>
            </a:endParaRPr>
          </a:p>
          <a:p>
            <a:pPr algn="just">
              <a:lnSpc>
                <a:spcPct val="100000"/>
              </a:lnSpc>
            </a:pPr>
            <a:endParaRPr b="0" lang="es-GT" sz="1300" spc="-1" strike="noStrike">
              <a:solidFill>
                <a:srgbClr val="000000"/>
              </a:solidFill>
              <a:uFill>
                <a:solidFill>
                  <a:srgbClr val="ffffff"/>
                </a:solidFill>
              </a:uFill>
              <a:latin typeface="Arial"/>
            </a:endParaRPr>
          </a:p>
          <a:p>
            <a:pPr>
              <a:lnSpc>
                <a:spcPct val="100000"/>
              </a:lnSpc>
            </a:pPr>
            <a:endParaRPr b="0" lang="es-GT" sz="1300" spc="-1" strike="noStrike">
              <a:solidFill>
                <a:srgbClr val="000000"/>
              </a:solidFill>
              <a:uFill>
                <a:solidFill>
                  <a:srgbClr val="ffffff"/>
                </a:solidFill>
              </a:uFill>
              <a:latin typeface="Arial"/>
            </a:endParaRPr>
          </a:p>
        </p:txBody>
      </p:sp>
      <p:pic>
        <p:nvPicPr>
          <p:cNvPr id="240" name="" descr=""/>
          <p:cNvPicPr/>
          <p:nvPr/>
        </p:nvPicPr>
        <p:blipFill>
          <a:blip r:embed="rId1"/>
          <a:stretch/>
        </p:blipFill>
        <p:spPr>
          <a:xfrm>
            <a:off x="4431600" y="3679200"/>
            <a:ext cx="4352040" cy="856440"/>
          </a:xfrm>
          <a:prstGeom prst="rect">
            <a:avLst/>
          </a:prstGeom>
          <a:ln>
            <a:noFill/>
          </a:ln>
        </p:spPr>
      </p:pic>
      <p:pic>
        <p:nvPicPr>
          <p:cNvPr id="241" name="" descr=""/>
          <p:cNvPicPr/>
          <p:nvPr/>
        </p:nvPicPr>
        <p:blipFill>
          <a:blip r:embed="rId2"/>
          <a:stretch/>
        </p:blipFill>
        <p:spPr>
          <a:xfrm>
            <a:off x="360000" y="3816000"/>
            <a:ext cx="3475800" cy="542160"/>
          </a:xfrm>
          <a:prstGeom prst="rect">
            <a:avLst/>
          </a:prstGeom>
          <a:ln>
            <a:noFill/>
          </a:ln>
        </p:spPr>
      </p:pic>
    </p:spTree>
  </p:cSld>
  <p:timing>
    <p:tnLst>
      <p:par>
        <p:cTn id="93" dur="indefinite" restart="never" nodeType="tmRoot">
          <p:childTnLst>
            <p:seq>
              <p:cTn id="94" nodeType="mainSeq"/>
              <p:prevCondLst>
                <p:cond delay="0" evt="onPrev">
                  <p:tgtEl>
                    <p:sldTgt/>
                  </p:tgtEl>
                </p:cond>
              </p:prevCondLst>
              <p:nextCondLst>
                <p:cond delay="0" evt="onNext">
                  <p:tgtEl>
                    <p:sldTgt/>
                  </p:tgtEl>
                </p:cond>
              </p:nextCondLst>
            </p:seq>
          </p:childTnLst>
        </p:cTn>
      </p:par>
    </p:tnLst>
  </p:timing>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243" name="CustomShape 2"/>
          <p:cNvSpPr/>
          <p:nvPr/>
        </p:nvSpPr>
        <p:spPr>
          <a:xfrm>
            <a:off x="399960" y="1206000"/>
            <a:ext cx="8239680" cy="1025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200" spc="-1" strike="noStrike">
                <a:solidFill>
                  <a:srgbClr val="000000"/>
                </a:solidFill>
                <a:uFill>
                  <a:solidFill>
                    <a:srgbClr val="ffffff"/>
                  </a:solidFill>
                </a:uFill>
                <a:latin typeface="Calibri"/>
                <a:ea typeface="DejaVu Sans"/>
              </a:rPr>
              <a:t>¿Como calcular las métricas de evaluación?</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200" spc="-1" strike="noStrike">
                <a:solidFill>
                  <a:srgbClr val="000000"/>
                </a:solidFill>
                <a:uFill>
                  <a:solidFill>
                    <a:srgbClr val="ffffff"/>
                  </a:solidFill>
                </a:uFill>
                <a:latin typeface="Calibri"/>
                <a:ea typeface="DejaVu Sans"/>
              </a:rPr>
              <a:t>Aun que podemos calcular las métricas de evaluación manualmente con implementar en código su definición, scikit-learn provee funciones pre-definidas para lograrlo a través de </a:t>
            </a:r>
            <a:r>
              <a:rPr b="1" lang="es-GT" sz="1200" spc="-1" strike="noStrike">
                <a:solidFill>
                  <a:srgbClr val="000000"/>
                </a:solidFill>
                <a:uFill>
                  <a:solidFill>
                    <a:srgbClr val="ffffff"/>
                  </a:solidFill>
                </a:uFill>
                <a:latin typeface="Calibri"/>
                <a:ea typeface="DejaVu Sans"/>
              </a:rPr>
              <a:t>sklearn.metrics.</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200" spc="-1" strike="noStrike">
                <a:solidFill>
                  <a:srgbClr val="000000"/>
                </a:solidFill>
                <a:uFill>
                  <a:solidFill>
                    <a:srgbClr val="ffffff"/>
                  </a:solidFill>
                </a:uFill>
                <a:latin typeface="Calibri"/>
                <a:ea typeface="DejaVu Sans"/>
              </a:rPr>
              <a:t>Para todos los casos se evalúa la métrica usando 2 vectores, un vector con las y reales, y otro vector con las y de predicción.</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200" spc="-1" strike="noStrike">
                <a:solidFill>
                  <a:srgbClr val="000000"/>
                </a:solidFill>
                <a:uFill>
                  <a:solidFill>
                    <a:srgbClr val="ffffff"/>
                  </a:solidFill>
                </a:uFill>
                <a:latin typeface="Calibri"/>
                <a:ea typeface="DejaVu Sans"/>
              </a:rPr>
              <a:t>Accuracy: </a:t>
            </a:r>
            <a:r>
              <a:rPr b="0" lang="es-GT" sz="1200" spc="-1" strike="noStrike">
                <a:solidFill>
                  <a:srgbClr val="000000"/>
                </a:solidFill>
                <a:uFill>
                  <a:solidFill>
                    <a:srgbClr val="ffffff"/>
                  </a:solidFill>
                </a:uFill>
                <a:latin typeface="Calibri"/>
                <a:ea typeface="DejaVu Sans"/>
              </a:rPr>
              <a:t>sklearn.metrics.accuracy_score</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200" spc="-1" strike="noStrike">
                <a:solidFill>
                  <a:srgbClr val="000000"/>
                </a:solidFill>
                <a:uFill>
                  <a:solidFill>
                    <a:srgbClr val="ffffff"/>
                  </a:solidFill>
                </a:uFill>
                <a:latin typeface="Calibri"/>
                <a:ea typeface="DejaVu Sans"/>
              </a:rPr>
              <a:t>Precision: </a:t>
            </a:r>
            <a:r>
              <a:rPr b="0" lang="es-GT" sz="1200" spc="-1" strike="noStrike">
                <a:solidFill>
                  <a:srgbClr val="000000"/>
                </a:solidFill>
                <a:uFill>
                  <a:solidFill>
                    <a:srgbClr val="ffffff"/>
                  </a:solidFill>
                </a:uFill>
                <a:latin typeface="Calibri"/>
                <a:ea typeface="DejaVu Sans"/>
              </a:rPr>
              <a:t>sklearn.metrics.precision_score</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200" spc="-1" strike="noStrike">
                <a:solidFill>
                  <a:srgbClr val="000000"/>
                </a:solidFill>
                <a:uFill>
                  <a:solidFill>
                    <a:srgbClr val="ffffff"/>
                  </a:solidFill>
                </a:uFill>
                <a:latin typeface="Calibri"/>
                <a:ea typeface="DejaVu Sans"/>
              </a:rPr>
              <a:t>Recall: </a:t>
            </a:r>
            <a:r>
              <a:rPr b="0" lang="es-GT" sz="1200" spc="-1" strike="noStrike">
                <a:solidFill>
                  <a:srgbClr val="000000"/>
                </a:solidFill>
                <a:uFill>
                  <a:solidFill>
                    <a:srgbClr val="ffffff"/>
                  </a:solidFill>
                </a:uFill>
                <a:latin typeface="Calibri"/>
                <a:ea typeface="DejaVu Sans"/>
              </a:rPr>
              <a:t>sklearn.metrics.recall_score</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200" spc="-1" strike="noStrike">
                <a:solidFill>
                  <a:srgbClr val="000000"/>
                </a:solidFill>
                <a:uFill>
                  <a:solidFill>
                    <a:srgbClr val="ffffff"/>
                  </a:solidFill>
                </a:uFill>
                <a:latin typeface="Calibri"/>
                <a:ea typeface="DejaVu Sans"/>
              </a:rPr>
              <a:t>F1 score: </a:t>
            </a:r>
            <a:r>
              <a:rPr b="0" lang="es-GT" sz="1200" spc="-1" strike="noStrike">
                <a:solidFill>
                  <a:srgbClr val="000000"/>
                </a:solidFill>
                <a:uFill>
                  <a:solidFill>
                    <a:srgbClr val="ffffff"/>
                  </a:solidFill>
                </a:uFill>
                <a:latin typeface="Calibri"/>
                <a:ea typeface="DejaVu Sans"/>
              </a:rPr>
              <a:t> sklearn.metrics.f1_score</a:t>
            </a:r>
            <a:endParaRPr b="0" lang="es-GT" sz="1200" spc="-1" strike="noStrike">
              <a:solidFill>
                <a:srgbClr val="000000"/>
              </a:solidFill>
              <a:uFill>
                <a:solidFill>
                  <a:srgbClr val="ffffff"/>
                </a:solidFill>
              </a:uFill>
              <a:latin typeface="Arial"/>
            </a:endParaRPr>
          </a:p>
          <a:p>
            <a:pPr algn="just">
              <a:lnSpc>
                <a:spcPct val="100000"/>
              </a:lnSpc>
            </a:pP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200" spc="-1" strike="noStrike">
                <a:solidFill>
                  <a:srgbClr val="000000"/>
                </a:solidFill>
                <a:uFill>
                  <a:solidFill>
                    <a:srgbClr val="ffffff"/>
                  </a:solidFill>
                </a:uFill>
                <a:latin typeface="Calibri"/>
                <a:ea typeface="DejaVu Sans"/>
              </a:rPr>
              <a:t>Además de muchas otras métricas y funciones útiles, por ejemplo:</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200" spc="-1" strike="noStrike">
                <a:solidFill>
                  <a:srgbClr val="000000"/>
                </a:solidFill>
                <a:uFill>
                  <a:solidFill>
                    <a:srgbClr val="ffffff"/>
                  </a:solidFill>
                </a:uFill>
                <a:latin typeface="Calibri"/>
                <a:ea typeface="DejaVu Sans"/>
              </a:rPr>
              <a:t>sklearn.metrics.classification_report </a:t>
            </a:r>
            <a:r>
              <a:rPr b="0" lang="es-GT" sz="1200" spc="-1" strike="noStrike">
                <a:solidFill>
                  <a:srgbClr val="000000"/>
                </a:solidFill>
                <a:uFill>
                  <a:solidFill>
                    <a:srgbClr val="ffffff"/>
                  </a:solidFill>
                </a:uFill>
                <a:latin typeface="Calibri"/>
                <a:ea typeface="DejaVu Sans"/>
              </a:rPr>
              <a:t>imprime un resumen con las métricas mas importantes  </a:t>
            </a:r>
            <a:endParaRPr b="0" lang="es-GT" sz="12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1" lang="es-GT" sz="1200" spc="-1" strike="noStrike">
                <a:solidFill>
                  <a:srgbClr val="000000"/>
                </a:solidFill>
                <a:uFill>
                  <a:solidFill>
                    <a:srgbClr val="ffffff"/>
                  </a:solidFill>
                </a:uFill>
                <a:latin typeface="Calibri"/>
                <a:ea typeface="DejaVu Sans"/>
              </a:rPr>
              <a:t>sklearn.metrics.confusion_matrix </a:t>
            </a:r>
            <a:r>
              <a:rPr b="0" lang="es-GT" sz="1200" spc="-1" strike="noStrike">
                <a:solidFill>
                  <a:srgbClr val="000000"/>
                </a:solidFill>
                <a:uFill>
                  <a:solidFill>
                    <a:srgbClr val="ffffff"/>
                  </a:solidFill>
                </a:uFill>
                <a:latin typeface="Calibri"/>
                <a:ea typeface="DejaVu Sans"/>
              </a:rPr>
              <a:t>calcula la matriz de confusión</a:t>
            </a:r>
            <a:r>
              <a:rPr b="0" lang="es-GT" sz="1300" spc="-1" strike="noStrike">
                <a:solidFill>
                  <a:srgbClr val="000000"/>
                </a:solidFill>
                <a:uFill>
                  <a:solidFill>
                    <a:srgbClr val="ffffff"/>
                  </a:solidFill>
                </a:uFill>
                <a:latin typeface="Calibri"/>
                <a:ea typeface="DejaVu Sans"/>
              </a:rPr>
              <a:t> </a:t>
            </a:r>
            <a:endParaRPr b="0" lang="es-GT" sz="1300" spc="-1" strike="noStrike">
              <a:solidFill>
                <a:srgbClr val="000000"/>
              </a:solidFill>
              <a:uFill>
                <a:solidFill>
                  <a:srgbClr val="ffffff"/>
                </a:solidFill>
              </a:uFill>
              <a:latin typeface="Arial"/>
            </a:endParaRPr>
          </a:p>
          <a:p>
            <a:pPr algn="just">
              <a:lnSpc>
                <a:spcPct val="100000"/>
              </a:lnSpc>
            </a:pPr>
            <a:endParaRPr b="0" lang="es-GT" sz="1300" spc="-1" strike="noStrike">
              <a:solidFill>
                <a:srgbClr val="000000"/>
              </a:solidFill>
              <a:uFill>
                <a:solidFill>
                  <a:srgbClr val="ffffff"/>
                </a:solidFill>
              </a:uFill>
              <a:latin typeface="Arial"/>
            </a:endParaRPr>
          </a:p>
          <a:p>
            <a:pPr>
              <a:lnSpc>
                <a:spcPct val="100000"/>
              </a:lnSpc>
            </a:pPr>
            <a:endParaRPr b="0" lang="es-GT" sz="1300" spc="-1" strike="noStrike">
              <a:solidFill>
                <a:srgbClr val="000000"/>
              </a:solidFill>
              <a:uFill>
                <a:solidFill>
                  <a:srgbClr val="ffffff"/>
                </a:solidFill>
              </a:uFill>
              <a:latin typeface="Arial"/>
            </a:endParaRPr>
          </a:p>
        </p:txBody>
      </p:sp>
      <p:pic>
        <p:nvPicPr>
          <p:cNvPr id="244" name="" descr=""/>
          <p:cNvPicPr/>
          <p:nvPr/>
        </p:nvPicPr>
        <p:blipFill>
          <a:blip r:embed="rId1"/>
          <a:stretch/>
        </p:blipFill>
        <p:spPr>
          <a:xfrm>
            <a:off x="2736000" y="3601800"/>
            <a:ext cx="4188960" cy="1293840"/>
          </a:xfrm>
          <a:prstGeom prst="rect">
            <a:avLst/>
          </a:prstGeom>
          <a:ln>
            <a:noFill/>
          </a:ln>
        </p:spPr>
      </p:pic>
    </p:spTree>
  </p:cSld>
  <p:timing>
    <p:tnLst>
      <p:par>
        <p:cTn id="95" dur="indefinite" restart="never" nodeType="tmRoot">
          <p:childTnLst>
            <p:seq>
              <p:cTn id="96" nodeType="mainSeq"/>
              <p:prevCondLst>
                <p:cond delay="0" evt="onPrev">
                  <p:tgtEl>
                    <p:sldTgt/>
                  </p:tgtEl>
                </p:cond>
              </p:prevCondLst>
              <p:nextCondLst>
                <p:cond delay="0" evt="onNext">
                  <p:tgtEl>
                    <p:sldTgt/>
                  </p:tgtEl>
                </p:cond>
              </p:nextCondLst>
            </p:seq>
          </p:childTnLst>
        </p:cTn>
      </p:par>
    </p:tnLst>
  </p:timing>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1008000" y="432000"/>
            <a:ext cx="808704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600" spc="-1" strike="noStrike">
                <a:solidFill>
                  <a:srgbClr val="002060"/>
                </a:solidFill>
                <a:uFill>
                  <a:solidFill>
                    <a:srgbClr val="ffffff"/>
                  </a:solidFill>
                </a:uFill>
                <a:latin typeface="Calibri"/>
                <a:ea typeface="DejaVu Sans"/>
              </a:rPr>
              <a:t>Muchas gracias</a:t>
            </a:r>
            <a:endParaRPr b="0" lang="es-GT" sz="2600" spc="-1" strike="noStrike">
              <a:solidFill>
                <a:srgbClr val="000000"/>
              </a:solidFill>
              <a:uFill>
                <a:solidFill>
                  <a:srgbClr val="ffffff"/>
                </a:solidFill>
              </a:uFill>
              <a:latin typeface="Arial"/>
            </a:endParaRPr>
          </a:p>
        </p:txBody>
      </p:sp>
      <p:sp>
        <p:nvSpPr>
          <p:cNvPr id="246" name="CustomShape 2"/>
          <p:cNvSpPr/>
          <p:nvPr/>
        </p:nvSpPr>
        <p:spPr>
          <a:xfrm>
            <a:off x="1544760" y="1105200"/>
            <a:ext cx="6153840" cy="473400"/>
          </a:xfrm>
          <a:prstGeom prst="rect">
            <a:avLst/>
          </a:prstGeom>
          <a:noFill/>
          <a:ln>
            <a:noFill/>
          </a:ln>
        </p:spPr>
        <p:style>
          <a:lnRef idx="0"/>
          <a:fillRef idx="0"/>
          <a:effectRef idx="0"/>
          <a:fontRef idx="minor"/>
        </p:style>
      </p:sp>
      <p:sp>
        <p:nvSpPr>
          <p:cNvPr id="247" name="CustomShape 3"/>
          <p:cNvSpPr/>
          <p:nvPr/>
        </p:nvSpPr>
        <p:spPr>
          <a:xfrm>
            <a:off x="352800" y="1583640"/>
            <a:ext cx="8497800" cy="2083320"/>
          </a:xfrm>
          <a:prstGeom prst="rect">
            <a:avLst/>
          </a:prstGeom>
          <a:noFill/>
          <a:ln>
            <a:noFill/>
          </a:ln>
        </p:spPr>
        <p:style>
          <a:lnRef idx="0"/>
          <a:fillRef idx="0"/>
          <a:effectRef idx="0"/>
          <a:fontRef idx="minor"/>
        </p:style>
      </p:sp>
      <p:sp>
        <p:nvSpPr>
          <p:cNvPr id="248" name="CustomShape 4"/>
          <p:cNvSpPr/>
          <p:nvPr/>
        </p:nvSpPr>
        <p:spPr>
          <a:xfrm>
            <a:off x="640080" y="1737360"/>
            <a:ext cx="2838600" cy="591840"/>
          </a:xfrm>
          <a:prstGeom prst="rect">
            <a:avLst/>
          </a:prstGeom>
          <a:noFill/>
          <a:ln>
            <a:noFill/>
          </a:ln>
        </p:spPr>
        <p:style>
          <a:lnRef idx="0"/>
          <a:fillRef idx="0"/>
          <a:effectRef idx="0"/>
          <a:fontRef idx="minor"/>
        </p:style>
        <p:txBody>
          <a:bodyPr lIns="90000" rIns="90000" tIns="45000" bIns="45000"/>
          <a:p>
            <a:pPr>
              <a:lnSpc>
                <a:spcPct val="100000"/>
              </a:lnSpc>
            </a:pPr>
            <a:r>
              <a:rPr b="0" lang="es-GT" sz="1800" spc="-1" strike="noStrike">
                <a:solidFill>
                  <a:srgbClr val="000000"/>
                </a:solidFill>
                <a:uFill>
                  <a:solidFill>
                    <a:srgbClr val="ffffff"/>
                  </a:solidFill>
                </a:uFill>
                <a:latin typeface="Arial"/>
                <a:ea typeface="DejaVu Sans"/>
              </a:rPr>
              <a:t>Preguntas o comentarios?</a:t>
            </a:r>
            <a:endParaRPr b="0" lang="es-GT" sz="1800" spc="-1" strike="noStrike">
              <a:solidFill>
                <a:srgbClr val="000000"/>
              </a:solidFill>
              <a:uFill>
                <a:solidFill>
                  <a:srgbClr val="ffffff"/>
                </a:solidFill>
              </a:uFill>
              <a:latin typeface="Arial"/>
            </a:endParaRPr>
          </a:p>
          <a:p>
            <a:pPr>
              <a:lnSpc>
                <a:spcPct val="100000"/>
              </a:lnSpc>
            </a:pPr>
            <a:r>
              <a:rPr b="0" lang="es-GT" sz="1800" spc="-1" strike="noStrike">
                <a:solidFill>
                  <a:srgbClr val="000000"/>
                </a:solidFill>
                <a:uFill>
                  <a:solidFill>
                    <a:srgbClr val="ffffff"/>
                  </a:solidFill>
                </a:uFill>
                <a:latin typeface="Arial"/>
                <a:ea typeface="DejaVu Sans"/>
              </a:rPr>
              <a:t>Muchas gracias</a:t>
            </a:r>
            <a:endParaRPr b="0" lang="es-GT" sz="1800" spc="-1" strike="noStrike">
              <a:solidFill>
                <a:srgbClr val="000000"/>
              </a:solidFill>
              <a:uFill>
                <a:solidFill>
                  <a:srgbClr val="ffffff"/>
                </a:solidFill>
              </a:uFill>
              <a:latin typeface="Arial"/>
            </a:endParaRPr>
          </a:p>
        </p:txBody>
      </p:sp>
    </p:spTree>
  </p:cSld>
  <p:timing>
    <p:tnLst>
      <p:par>
        <p:cTn id="97" dur="indefinite" restart="never" nodeType="tmRoot">
          <p:childTnLst>
            <p:seq>
              <p:cTn id="9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20" name="CustomShape 2"/>
          <p:cNvSpPr/>
          <p:nvPr/>
        </p:nvSpPr>
        <p:spPr>
          <a:xfrm>
            <a:off x="448920" y="1350000"/>
            <a:ext cx="8239680" cy="350568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Train/val/test split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Hasta ahora hemos utilizado un único dataset llamado “training set” el cual hemos usado para entrenar los modelos, y también para realizar predicciones y evaluar su exactitud y/o rendimiento.</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Pero el objetivo de un modelo de ML es realizar predicciones en </a:t>
            </a:r>
            <a:r>
              <a:rPr b="1" lang="es-GT" sz="1500" spc="-1" strike="noStrike">
                <a:solidFill>
                  <a:srgbClr val="000000"/>
                </a:solidFill>
                <a:uFill>
                  <a:solidFill>
                    <a:srgbClr val="ffffff"/>
                  </a:solidFill>
                </a:uFill>
                <a:latin typeface="Calibri"/>
                <a:ea typeface="DejaVu Sans"/>
              </a:rPr>
              <a:t>nuevos datos </a:t>
            </a:r>
            <a:r>
              <a:rPr b="0" lang="es-GT" sz="1500" spc="-1" strike="noStrike">
                <a:solidFill>
                  <a:srgbClr val="000000"/>
                </a:solidFill>
                <a:uFill>
                  <a:solidFill>
                    <a:srgbClr val="ffffff"/>
                  </a:solidFill>
                </a:uFill>
                <a:latin typeface="Calibri"/>
                <a:ea typeface="DejaVu Sans"/>
              </a:rPr>
              <a:t>, no en los datos de los cuales ya conocemos históricamente los resultados,es decir realizar predicciones en </a:t>
            </a:r>
            <a:r>
              <a:rPr b="1" lang="es-GT" sz="1500" spc="-1" strike="noStrike">
                <a:solidFill>
                  <a:srgbClr val="000000"/>
                </a:solidFill>
                <a:uFill>
                  <a:solidFill>
                    <a:srgbClr val="ffffff"/>
                  </a:solidFill>
                </a:uFill>
                <a:latin typeface="Calibri"/>
                <a:ea typeface="DejaVu Sans"/>
              </a:rPr>
              <a:t>nuevas observaciones </a:t>
            </a:r>
            <a:r>
              <a:rPr b="0" lang="es-GT" sz="1500" spc="-1" strike="noStrike">
                <a:solidFill>
                  <a:srgbClr val="000000"/>
                </a:solidFill>
                <a:uFill>
                  <a:solidFill>
                    <a:srgbClr val="ffffff"/>
                  </a:solidFill>
                </a:uFill>
                <a:latin typeface="Calibri"/>
                <a:ea typeface="DejaVu Sans"/>
              </a:rPr>
              <a:t> que </a:t>
            </a:r>
            <a:r>
              <a:rPr b="1" lang="es-GT" sz="1500" spc="-1" strike="noStrike">
                <a:solidFill>
                  <a:srgbClr val="000000"/>
                </a:solidFill>
                <a:uFill>
                  <a:solidFill>
                    <a:srgbClr val="ffffff"/>
                  </a:solidFill>
                </a:uFill>
                <a:latin typeface="Calibri"/>
                <a:ea typeface="DejaVu Sans"/>
              </a:rPr>
              <a:t>nunca observó durante su entrenamiento.</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En la analogía al aprendizaje humano, en un curso de matemáticas el alumno aprende un tema utilizando ejemplos ,pero se busca que pueda resolver en el futuro </a:t>
            </a:r>
            <a:r>
              <a:rPr b="1" lang="es-GT" sz="1500" spc="-1" strike="noStrike">
                <a:solidFill>
                  <a:srgbClr val="000000"/>
                </a:solidFill>
                <a:uFill>
                  <a:solidFill>
                    <a:srgbClr val="ffffff"/>
                  </a:solidFill>
                </a:uFill>
                <a:latin typeface="Calibri"/>
                <a:ea typeface="DejaVu Sans"/>
              </a:rPr>
              <a:t>nuevos problemas </a:t>
            </a:r>
            <a:r>
              <a:rPr b="0" lang="es-GT" sz="1500" spc="-1" strike="noStrike">
                <a:solidFill>
                  <a:srgbClr val="000000"/>
                </a:solidFill>
                <a:uFill>
                  <a:solidFill>
                    <a:srgbClr val="ffffff"/>
                  </a:solidFill>
                </a:uFill>
                <a:latin typeface="Calibri"/>
                <a:ea typeface="DejaVu Sans"/>
              </a:rPr>
              <a:t>de este tema  los cuales </a:t>
            </a:r>
            <a:r>
              <a:rPr b="1" lang="es-GT" sz="1500" spc="-1" strike="noStrike">
                <a:solidFill>
                  <a:srgbClr val="000000"/>
                </a:solidFill>
                <a:uFill>
                  <a:solidFill>
                    <a:srgbClr val="ffffff"/>
                  </a:solidFill>
                </a:uFill>
                <a:latin typeface="Calibri"/>
                <a:ea typeface="DejaVu Sans"/>
              </a:rPr>
              <a:t>nunca observó durante su estudio . </a:t>
            </a:r>
            <a:endParaRPr b="0" lang="es-GT" sz="1500" spc="-1" strike="noStrike">
              <a:solidFill>
                <a:srgbClr val="000000"/>
              </a:solidFill>
              <a:uFill>
                <a:solidFill>
                  <a:srgbClr val="ffffff"/>
                </a:solidFill>
              </a:uFill>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22" name="CustomShape 2"/>
          <p:cNvSpPr/>
          <p:nvPr/>
        </p:nvSpPr>
        <p:spPr>
          <a:xfrm>
            <a:off x="448920" y="1350000"/>
            <a:ext cx="8239680" cy="350568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Train/val/test split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Esto significa que buscamos que un modelo de ML pueda </a:t>
            </a:r>
            <a:r>
              <a:rPr b="1" lang="es-GT" sz="1500" spc="-1" strike="noStrike">
                <a:solidFill>
                  <a:srgbClr val="000000"/>
                </a:solidFill>
                <a:uFill>
                  <a:solidFill>
                    <a:srgbClr val="ffffff"/>
                  </a:solidFill>
                </a:uFill>
                <a:latin typeface="Calibri"/>
                <a:ea typeface="DejaVu Sans"/>
              </a:rPr>
              <a:t>generalizar</a:t>
            </a:r>
            <a:r>
              <a:rPr b="0" lang="es-GT" sz="1500" spc="-1" strike="noStrike">
                <a:solidFill>
                  <a:srgbClr val="000000"/>
                </a:solidFill>
                <a:uFill>
                  <a:solidFill>
                    <a:srgbClr val="ffffff"/>
                  </a:solidFill>
                </a:uFill>
                <a:latin typeface="Calibri"/>
                <a:ea typeface="DejaVu Sans"/>
              </a:rPr>
              <a:t> a nuevos datos a partir de lo “aprendido” en los datos históricos.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Similar un alumno busca </a:t>
            </a:r>
            <a:r>
              <a:rPr b="1" lang="es-GT" sz="1500" spc="-1" strike="noStrike">
                <a:solidFill>
                  <a:srgbClr val="000000"/>
                </a:solidFill>
                <a:uFill>
                  <a:solidFill>
                    <a:srgbClr val="ffffff"/>
                  </a:solidFill>
                </a:uFill>
                <a:latin typeface="Calibri"/>
                <a:ea typeface="DejaVu Sans"/>
              </a:rPr>
              <a:t>generalizar  </a:t>
            </a:r>
            <a:r>
              <a:rPr b="0" lang="es-GT" sz="1500" spc="-1" strike="noStrike">
                <a:solidFill>
                  <a:srgbClr val="000000"/>
                </a:solidFill>
                <a:uFill>
                  <a:solidFill>
                    <a:srgbClr val="ffffff"/>
                  </a:solidFill>
                </a:uFill>
                <a:latin typeface="Calibri"/>
                <a:ea typeface="DejaVu Sans"/>
              </a:rPr>
              <a:t>lo aprendido a nuevos problemas, a partir de los ejemplos y problemas resueltos durante su estudio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Concluimos que buscamos : </a:t>
            </a:r>
            <a:r>
              <a:rPr b="1" lang="es-GT" sz="1500" spc="-1" strike="noStrike">
                <a:solidFill>
                  <a:srgbClr val="000000"/>
                </a:solidFill>
                <a:uFill>
                  <a:solidFill>
                    <a:srgbClr val="ffffff"/>
                  </a:solidFill>
                </a:uFill>
                <a:latin typeface="Calibri"/>
                <a:ea typeface="DejaVu Sans"/>
              </a:rPr>
              <a:t>aprender y generalizar </a:t>
            </a:r>
            <a:r>
              <a:rPr b="0" lang="es-GT" sz="1500" spc="-1" strike="noStrike">
                <a:solidFill>
                  <a:srgbClr val="000000"/>
                </a:solidFill>
                <a:uFill>
                  <a:solidFill>
                    <a:srgbClr val="ffffff"/>
                  </a:solidFill>
                </a:uFill>
                <a:latin typeface="Calibri"/>
                <a:ea typeface="DejaVu Sans"/>
              </a:rPr>
              <a:t>en lugar de </a:t>
            </a:r>
            <a:r>
              <a:rPr b="1" lang="es-GT" sz="1500" spc="-1" strike="noStrike">
                <a:solidFill>
                  <a:srgbClr val="000000"/>
                </a:solidFill>
                <a:uFill>
                  <a:solidFill>
                    <a:srgbClr val="ffffff"/>
                  </a:solidFill>
                </a:uFill>
                <a:latin typeface="Calibri"/>
                <a:ea typeface="DejaVu Sans"/>
              </a:rPr>
              <a:t>memorizar y repetir. </a:t>
            </a:r>
            <a:endParaRPr b="0" lang="es-GT" sz="1500" spc="-1" strike="noStrike">
              <a:solidFill>
                <a:srgbClr val="000000"/>
              </a:solidFill>
              <a:uFill>
                <a:solidFill>
                  <a:srgbClr val="ffffff"/>
                </a:solidFill>
              </a:uFill>
              <a:latin typeface="Arial"/>
            </a:endParaRPr>
          </a:p>
        </p:txBody>
      </p:sp>
      <p:pic>
        <p:nvPicPr>
          <p:cNvPr id="123" name="" descr=""/>
          <p:cNvPicPr/>
          <p:nvPr/>
        </p:nvPicPr>
        <p:blipFill>
          <a:blip r:embed="rId1"/>
          <a:stretch/>
        </p:blipFill>
        <p:spPr>
          <a:xfrm>
            <a:off x="2643840" y="3216600"/>
            <a:ext cx="3835800" cy="1535040"/>
          </a:xfrm>
          <a:prstGeom prst="rect">
            <a:avLst/>
          </a:prstGeom>
          <a:ln>
            <a:noFill/>
          </a:ln>
        </p:spPr>
      </p:pic>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25"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Train/val/test split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Hasta ahora</a:t>
            </a:r>
            <a:r>
              <a:rPr b="1" lang="es-GT" sz="1500" spc="-1" strike="noStrike">
                <a:solidFill>
                  <a:srgbClr val="000000"/>
                </a:solidFill>
                <a:uFill>
                  <a:solidFill>
                    <a:srgbClr val="ffffff"/>
                  </a:solidFill>
                </a:uFill>
                <a:latin typeface="Calibri"/>
                <a:ea typeface="DejaVu Sans"/>
              </a:rPr>
              <a:t> </a:t>
            </a:r>
            <a:r>
              <a:rPr b="0" lang="es-GT" sz="1500" spc="-1" strike="noStrike">
                <a:solidFill>
                  <a:srgbClr val="000000"/>
                </a:solidFill>
                <a:uFill>
                  <a:solidFill>
                    <a:srgbClr val="ffffff"/>
                  </a:solidFill>
                </a:uFill>
                <a:latin typeface="Calibri"/>
                <a:ea typeface="DejaVu Sans"/>
              </a:rPr>
              <a:t>hemos entrenado , y evaluado nuestros modelos utilizando un mismo set de datos, el </a:t>
            </a:r>
            <a:r>
              <a:rPr b="1" lang="es-GT" sz="1500" spc="-1" strike="noStrike">
                <a:solidFill>
                  <a:srgbClr val="000000"/>
                </a:solidFill>
                <a:uFill>
                  <a:solidFill>
                    <a:srgbClr val="ffffff"/>
                  </a:solidFill>
                </a:uFill>
                <a:latin typeface="Calibri"/>
                <a:ea typeface="DejaVu Sans"/>
              </a:rPr>
              <a:t>training-set </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Pero esto es el equivalente humano a estudiar los ejemplos vistos en clase, y tener en el examen los mismos ejemplos,si </a:t>
            </a:r>
            <a:r>
              <a:rPr b="1" lang="es-GT" sz="1500" spc="-1" strike="noStrike">
                <a:solidFill>
                  <a:srgbClr val="000000"/>
                </a:solidFill>
                <a:uFill>
                  <a:solidFill>
                    <a:srgbClr val="ffffff"/>
                  </a:solidFill>
                </a:uFill>
                <a:latin typeface="Calibri"/>
                <a:ea typeface="DejaVu Sans"/>
              </a:rPr>
              <a:t>memorizamos </a:t>
            </a:r>
            <a:r>
              <a:rPr b="0" lang="es-GT" sz="1500" spc="-1" strike="noStrike">
                <a:solidFill>
                  <a:srgbClr val="000000"/>
                </a:solidFill>
                <a:uFill>
                  <a:solidFill>
                    <a:srgbClr val="ffffff"/>
                  </a:solidFill>
                </a:uFill>
                <a:latin typeface="Calibri"/>
                <a:ea typeface="DejaVu Sans"/>
              </a:rPr>
              <a:t> los ejemplos tendremos buena nota, aún cuando </a:t>
            </a:r>
            <a:r>
              <a:rPr b="1" lang="es-GT" sz="1500" spc="-1" strike="noStrike">
                <a:solidFill>
                  <a:srgbClr val="000000"/>
                </a:solidFill>
                <a:uFill>
                  <a:solidFill>
                    <a:srgbClr val="ffffff"/>
                  </a:solidFill>
                </a:uFill>
                <a:latin typeface="Calibri"/>
                <a:ea typeface="DejaVu Sans"/>
              </a:rPr>
              <a:t>no aprendimos </a:t>
            </a:r>
            <a:r>
              <a:rPr b="0" lang="es-GT" sz="1500" spc="-1" strike="noStrike">
                <a:solidFill>
                  <a:srgbClr val="000000"/>
                </a:solidFill>
                <a:uFill>
                  <a:solidFill>
                    <a:srgbClr val="ffffff"/>
                  </a:solidFill>
                </a:uFill>
                <a:latin typeface="Calibri"/>
                <a:ea typeface="DejaVu Sans"/>
              </a:rPr>
              <a:t>y no podremos resolver nuevos problemas en el futuro, esto significa que no podemos </a:t>
            </a:r>
            <a:r>
              <a:rPr b="1" lang="es-GT" sz="1500" spc="-1" strike="noStrike">
                <a:solidFill>
                  <a:srgbClr val="000000"/>
                </a:solidFill>
                <a:uFill>
                  <a:solidFill>
                    <a:srgbClr val="ffffff"/>
                  </a:solidFill>
                </a:uFill>
                <a:latin typeface="Calibri"/>
                <a:ea typeface="DejaVu Sans"/>
              </a:rPr>
              <a:t>generalizar.</a:t>
            </a:r>
            <a:endParaRPr b="0" lang="es-GT" sz="1500" spc="-1" strike="noStrike">
              <a:solidFill>
                <a:srgbClr val="000000"/>
              </a:solidFill>
              <a:uFill>
                <a:solidFill>
                  <a:srgbClr val="ffffff"/>
                </a:solidFill>
              </a:uFill>
              <a:latin typeface="Arial"/>
            </a:endParaRPr>
          </a:p>
        </p:txBody>
      </p:sp>
      <p:pic>
        <p:nvPicPr>
          <p:cNvPr id="126" name="" descr=""/>
          <p:cNvPicPr/>
          <p:nvPr/>
        </p:nvPicPr>
        <p:blipFill>
          <a:blip r:embed="rId1"/>
          <a:stretch/>
        </p:blipFill>
        <p:spPr>
          <a:xfrm>
            <a:off x="3737160" y="3042360"/>
            <a:ext cx="1878480" cy="1565280"/>
          </a:xfrm>
          <a:prstGeom prst="rect">
            <a:avLst/>
          </a:prstGeom>
          <a:ln>
            <a:noFill/>
          </a:ln>
        </p:spPr>
      </p:pic>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28"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Train/val/test split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Necesitamos una mejor manera de </a:t>
            </a:r>
            <a:r>
              <a:rPr b="1" lang="es-GT" sz="1500" spc="-1" strike="noStrike">
                <a:solidFill>
                  <a:srgbClr val="000000"/>
                </a:solidFill>
                <a:uFill>
                  <a:solidFill>
                    <a:srgbClr val="ffffff"/>
                  </a:solidFill>
                </a:uFill>
                <a:latin typeface="Calibri"/>
                <a:ea typeface="DejaVu Sans"/>
              </a:rPr>
              <a:t>evaluar </a:t>
            </a:r>
            <a:r>
              <a:rPr b="0" lang="es-GT" sz="1500" spc="-1" strike="noStrike">
                <a:solidFill>
                  <a:srgbClr val="000000"/>
                </a:solidFill>
                <a:uFill>
                  <a:solidFill>
                    <a:srgbClr val="ffffff"/>
                  </a:solidFill>
                </a:uFill>
                <a:latin typeface="Calibri"/>
                <a:ea typeface="DejaVu Sans"/>
              </a:rPr>
              <a:t>nuestros modelos de ML</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500" spc="-1" strike="noStrike">
                <a:solidFill>
                  <a:srgbClr val="000000"/>
                </a:solidFill>
                <a:uFill>
                  <a:solidFill>
                    <a:srgbClr val="ffffff"/>
                  </a:solidFill>
                </a:uFill>
                <a:latin typeface="Calibri"/>
                <a:ea typeface="DejaVu Sans"/>
              </a:rPr>
              <a:t>Pero ya que su objetivo es ser preciso en nuevos datos, y no tenemos forma de observar el futuro  </a:t>
            </a:r>
            <a:r>
              <a:rPr b="1" lang="es-GT" sz="1500" spc="-1" strike="noStrike">
                <a:solidFill>
                  <a:srgbClr val="000000"/>
                </a:solidFill>
                <a:uFill>
                  <a:solidFill>
                    <a:srgbClr val="ffffff"/>
                  </a:solidFill>
                </a:uFill>
                <a:latin typeface="Calibri"/>
                <a:ea typeface="DejaVu Sans"/>
              </a:rPr>
              <a:t>necesitamos una forma de evaluarlo con datos que nunca ha visto pero que ya existan</a:t>
            </a:r>
            <a:endParaRPr b="0" lang="es-GT" sz="1500" spc="-1" strike="noStrike">
              <a:solidFill>
                <a:srgbClr val="000000"/>
              </a:solidFill>
              <a:uFill>
                <a:solidFill>
                  <a:srgbClr val="ffffff"/>
                </a:solidFill>
              </a:uFill>
              <a:latin typeface="Arial"/>
            </a:endParaRPr>
          </a:p>
        </p:txBody>
      </p:sp>
      <p:pic>
        <p:nvPicPr>
          <p:cNvPr id="129" name="" descr=""/>
          <p:cNvPicPr/>
          <p:nvPr/>
        </p:nvPicPr>
        <p:blipFill>
          <a:blip r:embed="rId1"/>
          <a:stretch/>
        </p:blipFill>
        <p:spPr>
          <a:xfrm>
            <a:off x="3593160" y="2754360"/>
            <a:ext cx="1878480" cy="1565280"/>
          </a:xfrm>
          <a:prstGeom prst="rect">
            <a:avLst/>
          </a:prstGeom>
          <a:ln>
            <a:noFill/>
          </a:ln>
        </p:spPr>
      </p:pic>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CustomShape 1"/>
          <p:cNvSpPr/>
          <p:nvPr/>
        </p:nvSpPr>
        <p:spPr>
          <a:xfrm>
            <a:off x="720000" y="401400"/>
            <a:ext cx="8239680" cy="604440"/>
          </a:xfrm>
          <a:prstGeom prst="rect">
            <a:avLst/>
          </a:prstGeom>
          <a:noFill/>
          <a:ln>
            <a:noFill/>
          </a:ln>
        </p:spPr>
        <p:style>
          <a:lnRef idx="0"/>
          <a:fillRef idx="0"/>
          <a:effectRef idx="0"/>
          <a:fontRef idx="minor"/>
        </p:style>
        <p:txBody>
          <a:bodyPr lIns="90000" rIns="90000" tIns="45000" bIns="45000" anchor="ctr"/>
          <a:p>
            <a:pPr algn="r">
              <a:lnSpc>
                <a:spcPct val="100000"/>
              </a:lnSpc>
            </a:pPr>
            <a:r>
              <a:rPr b="0" lang="es-GT" sz="2800" spc="-1" strike="noStrike">
                <a:solidFill>
                  <a:srgbClr val="002060"/>
                </a:solidFill>
                <a:uFill>
                  <a:solidFill>
                    <a:srgbClr val="ffffff"/>
                  </a:solidFill>
                </a:uFill>
                <a:latin typeface="Calibri"/>
                <a:ea typeface="DejaVu Sans"/>
              </a:rPr>
              <a:t>Evaluación de sistemas de ML</a:t>
            </a:r>
            <a:endParaRPr b="0" lang="es-GT" sz="2800" spc="-1" strike="noStrike">
              <a:solidFill>
                <a:srgbClr val="000000"/>
              </a:solidFill>
              <a:uFill>
                <a:solidFill>
                  <a:srgbClr val="ffffff"/>
                </a:solidFill>
              </a:uFill>
              <a:latin typeface="Arial"/>
            </a:endParaRPr>
          </a:p>
        </p:txBody>
      </p:sp>
      <p:sp>
        <p:nvSpPr>
          <p:cNvPr id="131" name="CustomShape 2"/>
          <p:cNvSpPr/>
          <p:nvPr/>
        </p:nvSpPr>
        <p:spPr>
          <a:xfrm>
            <a:off x="448920" y="1350000"/>
            <a:ext cx="8239680" cy="1457640"/>
          </a:xfrm>
          <a:prstGeom prst="rect">
            <a:avLst/>
          </a:prstGeom>
          <a:noFill/>
          <a:ln>
            <a:noFill/>
          </a:ln>
        </p:spPr>
        <p:style>
          <a:lnRef idx="0"/>
          <a:fillRef idx="0"/>
          <a:effectRef idx="0"/>
          <a:fontRef idx="minor"/>
        </p:style>
        <p:txBody>
          <a:bodyPr lIns="0" rIns="0" tIns="0" bIns="0"/>
          <a:p>
            <a:pPr marL="216000" indent="-211320" algn="just">
              <a:lnSpc>
                <a:spcPct val="100000"/>
              </a:lnSpc>
              <a:buClr>
                <a:srgbClr val="000000"/>
              </a:buClr>
              <a:buFont typeface="Arial"/>
              <a:buChar char="•"/>
            </a:pPr>
            <a:r>
              <a:rPr b="1" lang="es-GT" sz="1500" spc="-1" strike="noStrike">
                <a:solidFill>
                  <a:srgbClr val="000000"/>
                </a:solidFill>
                <a:uFill>
                  <a:solidFill>
                    <a:srgbClr val="ffffff"/>
                  </a:solidFill>
                </a:uFill>
                <a:latin typeface="Calibri"/>
                <a:ea typeface="DejaVu Sans"/>
              </a:rPr>
              <a:t>Train/val/test split</a:t>
            </a:r>
            <a:endParaRPr b="0" lang="es-GT" sz="15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Para esto dividimos nuestros datos históricos y ahora en vez de solo tener un </a:t>
            </a:r>
            <a:r>
              <a:rPr b="1" lang="es-GT" sz="1400" spc="-1" strike="noStrike">
                <a:solidFill>
                  <a:srgbClr val="000000"/>
                </a:solidFill>
                <a:uFill>
                  <a:solidFill>
                    <a:srgbClr val="ffffff"/>
                  </a:solidFill>
                </a:uFill>
                <a:latin typeface="Calibri"/>
                <a:ea typeface="DejaVu Sans"/>
              </a:rPr>
              <a:t>training set </a:t>
            </a:r>
            <a:r>
              <a:rPr b="0" lang="es-GT" sz="1400" spc="-1" strike="noStrike">
                <a:solidFill>
                  <a:srgbClr val="000000"/>
                </a:solidFill>
                <a:uFill>
                  <a:solidFill>
                    <a:srgbClr val="ffffff"/>
                  </a:solidFill>
                </a:uFill>
                <a:latin typeface="Calibri"/>
                <a:ea typeface="DejaVu Sans"/>
              </a:rPr>
              <a:t>, lo dividiremos en 2 :</a:t>
            </a:r>
            <a:endParaRPr b="0" lang="es-GT" sz="14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Training-set: </a:t>
            </a:r>
            <a:r>
              <a:rPr b="0" lang="es-GT" sz="1400" spc="-1" strike="noStrike">
                <a:solidFill>
                  <a:srgbClr val="000000"/>
                </a:solidFill>
                <a:uFill>
                  <a:solidFill>
                    <a:srgbClr val="ffffff"/>
                  </a:solidFill>
                </a:uFill>
                <a:latin typeface="Calibri"/>
                <a:ea typeface="DejaVu Sans"/>
              </a:rPr>
              <a:t>similar a como lo hemos estado haciendo, servirá para realizar el proceso de entrenamiento</a:t>
            </a:r>
            <a:endParaRPr b="0" lang="es-GT" sz="1400" spc="-1" strike="noStrike">
              <a:solidFill>
                <a:srgbClr val="000000"/>
              </a:solidFill>
              <a:uFill>
                <a:solidFill>
                  <a:srgbClr val="ffffff"/>
                </a:solidFill>
              </a:uFill>
              <a:latin typeface="Arial"/>
            </a:endParaRPr>
          </a:p>
          <a:p>
            <a:pPr marL="448200" indent="-211320" algn="just">
              <a:lnSpc>
                <a:spcPct val="100000"/>
              </a:lnSpc>
              <a:buClr>
                <a:srgbClr val="000000"/>
              </a:buClr>
              <a:buFont typeface="Arial"/>
              <a:buChar char="•"/>
            </a:pPr>
            <a:r>
              <a:rPr b="1" lang="es-GT" sz="1400" spc="-1" strike="noStrike">
                <a:solidFill>
                  <a:srgbClr val="000000"/>
                </a:solidFill>
                <a:uFill>
                  <a:solidFill>
                    <a:srgbClr val="ffffff"/>
                  </a:solidFill>
                </a:uFill>
                <a:latin typeface="Calibri"/>
                <a:ea typeface="DejaVu Sans"/>
              </a:rPr>
              <a:t>Test-set: </a:t>
            </a:r>
            <a:r>
              <a:rPr b="0" lang="es-GT" sz="1400" spc="-1" strike="noStrike">
                <a:solidFill>
                  <a:srgbClr val="000000"/>
                </a:solidFill>
                <a:uFill>
                  <a:solidFill>
                    <a:srgbClr val="ffffff"/>
                  </a:solidFill>
                </a:uFill>
                <a:latin typeface="Calibri"/>
                <a:ea typeface="DejaVu Sans"/>
              </a:rPr>
              <a:t>Datos históricos que ocultaremos(no mostraremos) al modelo durante el entrenamiento , serán utilizados para realizar predicciones y comparar contra el valor real,es decir</a:t>
            </a:r>
            <a:r>
              <a:rPr b="1" lang="es-GT" sz="1400" spc="-1" strike="noStrike">
                <a:solidFill>
                  <a:srgbClr val="000000"/>
                </a:solidFill>
                <a:uFill>
                  <a:solidFill>
                    <a:srgbClr val="ffffff"/>
                  </a:solidFill>
                </a:uFill>
                <a:latin typeface="Calibri"/>
                <a:ea typeface="DejaVu Sans"/>
              </a:rPr>
              <a:t> para probar y evaluar </a:t>
            </a:r>
            <a:r>
              <a:rPr b="0" lang="es-GT" sz="1400" spc="-1" strike="noStrike">
                <a:solidFill>
                  <a:srgbClr val="000000"/>
                </a:solidFill>
                <a:uFill>
                  <a:solidFill>
                    <a:srgbClr val="ffffff"/>
                  </a:solidFill>
                </a:uFill>
                <a:latin typeface="Calibri"/>
                <a:ea typeface="DejaVu Sans"/>
              </a:rPr>
              <a:t>que tan bien el modelo </a:t>
            </a:r>
            <a:r>
              <a:rPr b="1" lang="es-GT" sz="1400" spc="-1" strike="noStrike">
                <a:solidFill>
                  <a:srgbClr val="000000"/>
                </a:solidFill>
                <a:uFill>
                  <a:solidFill>
                    <a:srgbClr val="ffffff"/>
                  </a:solidFill>
                </a:uFill>
                <a:latin typeface="Calibri"/>
                <a:ea typeface="DejaVu Sans"/>
              </a:rPr>
              <a:t>generaliza</a:t>
            </a:r>
            <a:r>
              <a:rPr b="0" lang="es-GT" sz="1400" spc="-1" strike="noStrike">
                <a:solidFill>
                  <a:srgbClr val="000000"/>
                </a:solidFill>
                <a:uFill>
                  <a:solidFill>
                    <a:srgbClr val="ffffff"/>
                  </a:solidFill>
                </a:uFill>
                <a:latin typeface="Calibri"/>
                <a:ea typeface="DejaVu Sans"/>
              </a:rPr>
              <a:t>(que tanto aprendió, en lugar de memorizar)</a:t>
            </a:r>
            <a:endParaRPr b="0" lang="es-GT" sz="1400" spc="-1" strike="noStrike">
              <a:solidFill>
                <a:srgbClr val="000000"/>
              </a:solidFill>
              <a:uFill>
                <a:solidFill>
                  <a:srgbClr val="ffffff"/>
                </a:solidFill>
              </a:uFill>
              <a:latin typeface="Arial"/>
            </a:endParaRPr>
          </a:p>
          <a:p>
            <a:pPr marL="216000" indent="-211320" algn="just">
              <a:lnSpc>
                <a:spcPct val="100000"/>
              </a:lnSpc>
              <a:buClr>
                <a:srgbClr val="000000"/>
              </a:buClr>
              <a:buFont typeface="Arial"/>
              <a:buChar char="•"/>
            </a:pPr>
            <a:r>
              <a:rPr b="0" lang="es-GT" sz="1400" spc="-1" strike="noStrike">
                <a:solidFill>
                  <a:srgbClr val="000000"/>
                </a:solidFill>
                <a:uFill>
                  <a:solidFill>
                    <a:srgbClr val="ffffff"/>
                  </a:solidFill>
                </a:uFill>
                <a:latin typeface="Calibri"/>
                <a:ea typeface="DejaVu Sans"/>
              </a:rPr>
              <a:t>En la analogía con nuestro aprendizaje, el profesor tiene un libro con 10 problemas diferentes, estudiamos(</a:t>
            </a:r>
            <a:r>
              <a:rPr b="1" lang="es-GT" sz="1400" spc="-1" strike="noStrike">
                <a:solidFill>
                  <a:srgbClr val="000000"/>
                </a:solidFill>
                <a:uFill>
                  <a:solidFill>
                    <a:srgbClr val="ffffff"/>
                  </a:solidFill>
                </a:uFill>
                <a:latin typeface="Calibri"/>
                <a:ea typeface="DejaVu Sans"/>
              </a:rPr>
              <a:t>aprendemos) </a:t>
            </a:r>
            <a:r>
              <a:rPr b="0" lang="es-GT" sz="1400" spc="-1" strike="noStrike">
                <a:solidFill>
                  <a:srgbClr val="000000"/>
                </a:solidFill>
                <a:uFill>
                  <a:solidFill>
                    <a:srgbClr val="ffffff"/>
                  </a:solidFill>
                </a:uFill>
                <a:latin typeface="Calibri"/>
                <a:ea typeface="DejaVu Sans"/>
              </a:rPr>
              <a:t> con 7 de ellos y el profesor oculta 3, estos 3 serán usados en el examen para </a:t>
            </a:r>
            <a:r>
              <a:rPr b="1" lang="es-GT" sz="1400" spc="-1" strike="noStrike">
                <a:solidFill>
                  <a:srgbClr val="000000"/>
                </a:solidFill>
                <a:uFill>
                  <a:solidFill>
                    <a:srgbClr val="ffffff"/>
                  </a:solidFill>
                </a:uFill>
                <a:latin typeface="Calibri"/>
                <a:ea typeface="DejaVu Sans"/>
              </a:rPr>
              <a:t>probar y evaluar </a:t>
            </a:r>
            <a:r>
              <a:rPr b="0" lang="es-GT" sz="1400" spc="-1" strike="noStrike">
                <a:solidFill>
                  <a:srgbClr val="000000"/>
                </a:solidFill>
                <a:uFill>
                  <a:solidFill>
                    <a:srgbClr val="ffffff"/>
                  </a:solidFill>
                </a:uFill>
                <a:latin typeface="Calibri"/>
                <a:ea typeface="DejaVu Sans"/>
              </a:rPr>
              <a:t>que tan bien aprendimos(en lugar de memorizar los 7 estudiados)</a:t>
            </a:r>
            <a:endParaRPr b="0" lang="es-GT" sz="1400" spc="-1" strike="noStrike">
              <a:solidFill>
                <a:srgbClr val="000000"/>
              </a:solidFill>
              <a:uFill>
                <a:solidFill>
                  <a:srgbClr val="ffffff"/>
                </a:solidFill>
              </a:uFill>
              <a:latin typeface="Arial"/>
            </a:endParaRPr>
          </a:p>
        </p:txBody>
      </p:sp>
      <p:pic>
        <p:nvPicPr>
          <p:cNvPr id="132" name="" descr=""/>
          <p:cNvPicPr/>
          <p:nvPr/>
        </p:nvPicPr>
        <p:blipFill>
          <a:blip r:embed="rId1"/>
          <a:stretch/>
        </p:blipFill>
        <p:spPr>
          <a:xfrm>
            <a:off x="2232000" y="3456000"/>
            <a:ext cx="4391640" cy="1437840"/>
          </a:xfrm>
          <a:prstGeom prst="rect">
            <a:avLst/>
          </a:prstGeom>
          <a:ln>
            <a:noFill/>
          </a:ln>
        </p:spPr>
      </p:pic>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703</TotalTime>
  <Application>LibreOffice/5.2.7.2$Linux_X86_64 LibreOffice_project/20m0$Build-2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2018-04-25T00:08:18Z</dcterms:modified>
  <cp:revision>146</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15.0041</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On-screen Show (16:9)</vt:lpwstr>
  </property>
  <property fmtid="{D5CDD505-2E9C-101B-9397-08002B2CF9AE}" pid="9" name="ScaleCrop">
    <vt:bool>0</vt:bool>
  </property>
  <property fmtid="{D5CDD505-2E9C-101B-9397-08002B2CF9AE}" pid="10" name="ShareDoc">
    <vt:bool>0</vt:bool>
  </property>
  <property fmtid="{D5CDD505-2E9C-101B-9397-08002B2CF9AE}" pid="11" name="Slides">
    <vt:i4>34</vt:i4>
  </property>
</Properties>
</file>